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44" r:id="rId5"/>
    <p:sldId id="326" r:id="rId6"/>
    <p:sldId id="327" r:id="rId7"/>
    <p:sldId id="320" r:id="rId8"/>
    <p:sldId id="339" r:id="rId9"/>
    <p:sldId id="342" r:id="rId10"/>
    <p:sldId id="343" r:id="rId11"/>
    <p:sldId id="325" r:id="rId12"/>
    <p:sldId id="324" r:id="rId13"/>
    <p:sldId id="305" r:id="rId14"/>
    <p:sldId id="308" r:id="rId15"/>
    <p:sldId id="321" r:id="rId16"/>
    <p:sldId id="312" r:id="rId17"/>
    <p:sldId id="313" r:id="rId18"/>
    <p:sldId id="314" r:id="rId19"/>
    <p:sldId id="322" r:id="rId20"/>
    <p:sldId id="302" r:id="rId21"/>
    <p:sldId id="301" r:id="rId22"/>
    <p:sldId id="300" r:id="rId23"/>
    <p:sldId id="298" r:id="rId24"/>
    <p:sldId id="299" r:id="rId25"/>
    <p:sldId id="323" r:id="rId26"/>
    <p:sldId id="330" r:id="rId27"/>
    <p:sldId id="331" r:id="rId28"/>
    <p:sldId id="332" r:id="rId29"/>
    <p:sldId id="333" r:id="rId30"/>
    <p:sldId id="338" r:id="rId31"/>
    <p:sldId id="334" r:id="rId32"/>
    <p:sldId id="335" r:id="rId33"/>
    <p:sldId id="336" r:id="rId34"/>
    <p:sldId id="340" r:id="rId35"/>
    <p:sldId id="341" r:id="rId36"/>
    <p:sldId id="310" r:id="rId37"/>
    <p:sldId id="309" r:id="rId38"/>
    <p:sldId id="311" r:id="rId39"/>
    <p:sldId id="290" r:id="rId40"/>
    <p:sldId id="328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B36"/>
    <a:srgbClr val="EEDBC3"/>
    <a:srgbClr val="7C2552"/>
    <a:srgbClr val="0078C1"/>
    <a:srgbClr val="044A75"/>
    <a:srgbClr val="373737"/>
    <a:srgbClr val="01C6FD"/>
    <a:srgbClr val="79AE02"/>
    <a:srgbClr val="067F9C"/>
    <a:srgbClr val="01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8931F-B19A-4B31-A626-5DB8B069663E}" v="52" dt="2022-09-28T11:29:06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20/10/2022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rgbClr val="044A75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rgbClr val="373737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7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2319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27048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89662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b="1" spc="-60" dirty="0"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82F21E-D078-A34D-90A4-F4ECDCCFB137}"/>
              </a:ext>
            </a:extLst>
          </p:cNvPr>
          <p:cNvCxnSpPr>
            <a:cxnSpLocks/>
          </p:cNvCxnSpPr>
          <p:nvPr userDrawn="1"/>
        </p:nvCxnSpPr>
        <p:spPr>
          <a:xfrm>
            <a:off x="9549320" y="6334099"/>
            <a:ext cx="0" cy="4616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70DCDBB4-4F18-492C-9135-DE41CC2193A8}"/>
              </a:ext>
            </a:extLst>
          </p:cNvPr>
          <p:cNvSpPr txBox="1"/>
          <p:nvPr/>
        </p:nvSpPr>
        <p:spPr>
          <a:xfrm>
            <a:off x="511222" y="1980954"/>
            <a:ext cx="11026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89C20"/>
                </a:solidFill>
                <a:latin typeface="Calibri"/>
                <a:ea typeface="Calibri"/>
                <a:cs typeface="Calibri"/>
                <a:sym typeface="Calibri"/>
              </a:rPr>
              <a:t>What to Do With an Old Mall or Other Obsolete Space</a:t>
            </a:r>
            <a:endParaRPr/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8DA0C50C-D219-4AF8-AFB8-FB1227AE3E9F}"/>
              </a:ext>
            </a:extLst>
          </p:cNvPr>
          <p:cNvSpPr txBox="1"/>
          <p:nvPr/>
        </p:nvSpPr>
        <p:spPr>
          <a:xfrm>
            <a:off x="9293" y="3532394"/>
            <a:ext cx="12192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David </a:t>
            </a:r>
            <a:r>
              <a:rPr lang="en-US" sz="2800" b="0" i="0" u="none" strike="noStrike" cap="none" dirty="0" err="1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Fierke</a:t>
            </a:r>
            <a:r>
              <a:rPr lang="en-US" sz="2800" b="0" i="0" u="none" strike="noStrike" cap="none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, City Manager, City of Fort Dodge</a:t>
            </a:r>
            <a:endParaRPr sz="2800" b="0" i="0" u="none" strike="noStrike" cap="none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Chad Schaeffer, Chief Development Officer, City of Fort Dodge</a:t>
            </a:r>
            <a:endParaRPr sz="2800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Terry Lutz, PE, Chairman, McClure</a:t>
            </a:r>
            <a:endParaRPr sz="2800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86;p1">
            <a:extLst>
              <a:ext uri="{FF2B5EF4-FFF2-40B4-BE49-F238E27FC236}">
                <a16:creationId xmlns:a16="http://schemas.microsoft.com/office/drawing/2014/main" id="{760857F0-F910-497D-BEC5-BD72955822D1}"/>
              </a:ext>
            </a:extLst>
          </p:cNvPr>
          <p:cNvGrpSpPr/>
          <p:nvPr/>
        </p:nvGrpSpPr>
        <p:grpSpPr>
          <a:xfrm>
            <a:off x="-256477" y="5810899"/>
            <a:ext cx="12561464" cy="1118029"/>
            <a:chOff x="-256477" y="5810899"/>
            <a:chExt cx="12561464" cy="1118029"/>
          </a:xfrm>
        </p:grpSpPr>
        <p:sp>
          <p:nvSpPr>
            <p:cNvPr id="5" name="Google Shape;87;p1">
              <a:extLst>
                <a:ext uri="{FF2B5EF4-FFF2-40B4-BE49-F238E27FC236}">
                  <a16:creationId xmlns:a16="http://schemas.microsoft.com/office/drawing/2014/main" id="{5016FEF3-A1BE-4B2E-8BD5-04C99B7E482F}"/>
                </a:ext>
              </a:extLst>
            </p:cNvPr>
            <p:cNvSpPr/>
            <p:nvPr/>
          </p:nvSpPr>
          <p:spPr>
            <a:xfrm>
              <a:off x="-256477" y="5810899"/>
              <a:ext cx="12561464" cy="1118029"/>
            </a:xfrm>
            <a:prstGeom prst="rect">
              <a:avLst/>
            </a:prstGeom>
            <a:solidFill>
              <a:srgbClr val="2539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8;p1">
              <a:extLst>
                <a:ext uri="{FF2B5EF4-FFF2-40B4-BE49-F238E27FC236}">
                  <a16:creationId xmlns:a16="http://schemas.microsoft.com/office/drawing/2014/main" id="{19ACF271-7B93-48C7-B512-7D85D86A23AB}"/>
                </a:ext>
              </a:extLst>
            </p:cNvPr>
            <p:cNvSpPr txBox="1"/>
            <p:nvPr/>
          </p:nvSpPr>
          <p:spPr>
            <a:xfrm>
              <a:off x="0" y="6127742"/>
              <a:ext cx="1219200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HANDOUTS &amp; PRESENTATIONS ARE AVAILABLE THROUGH THE EVENT APP</a:t>
              </a:r>
              <a:endParaRPr dirty="0"/>
            </a:p>
          </p:txBody>
        </p:sp>
      </p:grpSp>
      <p:pic>
        <p:nvPicPr>
          <p:cNvPr id="7" name="Google Shape;89;p1">
            <a:extLst>
              <a:ext uri="{FF2B5EF4-FFF2-40B4-BE49-F238E27FC236}">
                <a16:creationId xmlns:a16="http://schemas.microsoft.com/office/drawing/2014/main" id="{31BD173E-A3FE-4AE2-A9C1-4BA260662B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111" y="268634"/>
            <a:ext cx="1761861" cy="13377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A8F92991-AA85-4B9F-80AE-A2C9B6EB9A81}"/>
              </a:ext>
            </a:extLst>
          </p:cNvPr>
          <p:cNvSpPr/>
          <p:nvPr/>
        </p:nvSpPr>
        <p:spPr>
          <a:xfrm>
            <a:off x="-256477" y="5806113"/>
            <a:ext cx="12723540" cy="4571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89C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1;p1">
            <a:extLst>
              <a:ext uri="{FF2B5EF4-FFF2-40B4-BE49-F238E27FC236}">
                <a16:creationId xmlns:a16="http://schemas.microsoft.com/office/drawing/2014/main" id="{C3C35D2B-CA14-41AF-80CA-E8305BB7ACA8}"/>
              </a:ext>
            </a:extLst>
          </p:cNvPr>
          <p:cNvSpPr txBox="1"/>
          <p:nvPr/>
        </p:nvSpPr>
        <p:spPr>
          <a:xfrm>
            <a:off x="2292599" y="291190"/>
            <a:ext cx="85864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5396D"/>
                </a:solidFill>
                <a:latin typeface="Arial"/>
                <a:ea typeface="Arial"/>
                <a:cs typeface="Arial"/>
                <a:sym typeface="Arial"/>
              </a:rPr>
              <a:t>IOWA LEAGUE OF CITIES</a:t>
            </a:r>
            <a:endParaRPr sz="1100" dirty="0"/>
          </a:p>
        </p:txBody>
      </p:sp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1F7F3080-B1FB-4381-8D68-B936CE306925}"/>
              </a:ext>
            </a:extLst>
          </p:cNvPr>
          <p:cNvSpPr txBox="1"/>
          <p:nvPr/>
        </p:nvSpPr>
        <p:spPr>
          <a:xfrm>
            <a:off x="2240240" y="748818"/>
            <a:ext cx="100647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5396D"/>
                </a:solidFill>
                <a:latin typeface="Arial"/>
                <a:ea typeface="Arial"/>
                <a:cs typeface="Arial"/>
                <a:sym typeface="Arial"/>
              </a:rPr>
              <a:t>ANNUAL CONFERENCE &amp; EXHIBIT</a:t>
            </a:r>
            <a:endParaRPr sz="1050" dirty="0"/>
          </a:p>
        </p:txBody>
      </p:sp>
      <p:sp>
        <p:nvSpPr>
          <p:cNvPr id="11" name="Google Shape;93;p1">
            <a:extLst>
              <a:ext uri="{FF2B5EF4-FFF2-40B4-BE49-F238E27FC236}">
                <a16:creationId xmlns:a16="http://schemas.microsoft.com/office/drawing/2014/main" id="{B385CFEC-A9FF-4C20-BCDD-1E6EE3B93A38}"/>
              </a:ext>
            </a:extLst>
          </p:cNvPr>
          <p:cNvSpPr/>
          <p:nvPr/>
        </p:nvSpPr>
        <p:spPr>
          <a:xfrm rot="10800000" flipH="1">
            <a:off x="7007290" y="541366"/>
            <a:ext cx="4749282" cy="4571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89C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4;p1">
            <a:extLst>
              <a:ext uri="{FF2B5EF4-FFF2-40B4-BE49-F238E27FC236}">
                <a16:creationId xmlns:a16="http://schemas.microsoft.com/office/drawing/2014/main" id="{DD61722E-5F38-41C9-B4E1-34AC3305A61A}"/>
              </a:ext>
            </a:extLst>
          </p:cNvPr>
          <p:cNvSpPr/>
          <p:nvPr/>
        </p:nvSpPr>
        <p:spPr>
          <a:xfrm rot="-5400000">
            <a:off x="1609321" y="1000956"/>
            <a:ext cx="1180583" cy="4571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89C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224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Market – is there hope?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381250" cy="4770098"/>
          </a:xfrm>
        </p:spPr>
        <p:txBody>
          <a:bodyPr/>
          <a:lstStyle/>
          <a:p>
            <a:r>
              <a:rPr lang="en-US" sz="3200" dirty="0"/>
              <a:t>Market Study - Retail Coach</a:t>
            </a:r>
          </a:p>
          <a:p>
            <a:pPr lvl="1"/>
            <a:r>
              <a:rPr lang="en-US" sz="2800" dirty="0"/>
              <a:t>Retail gap analysis</a:t>
            </a:r>
          </a:p>
          <a:p>
            <a:pPr lvl="1"/>
            <a:r>
              <a:rPr lang="en-US" sz="2800" dirty="0"/>
              <a:t>NW Iowa retail hub – strong pull factor!  </a:t>
            </a:r>
          </a:p>
          <a:p>
            <a:pPr lvl="1"/>
            <a:r>
              <a:rPr lang="en-US" sz="2800" dirty="0"/>
              <a:t>Service businesses for North Central / Northwest Iowa</a:t>
            </a:r>
          </a:p>
          <a:p>
            <a:r>
              <a:rPr lang="en-US" sz="3200" dirty="0"/>
              <a:t>11 Hotels – business travelers, contractors, weekend sporting events, etc.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504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Involvement in Retail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570094" cy="4770098"/>
          </a:xfrm>
        </p:spPr>
        <p:txBody>
          <a:bodyPr/>
          <a:lstStyle/>
          <a:p>
            <a:r>
              <a:rPr lang="en-US" sz="3200" dirty="0"/>
              <a:t>Historically - no incentives for retail development</a:t>
            </a:r>
          </a:p>
          <a:p>
            <a:r>
              <a:rPr lang="en-US" sz="3200" dirty="0"/>
              <a:t>Envision 2030 - Strategic Plan</a:t>
            </a:r>
          </a:p>
          <a:p>
            <a:pPr lvl="1"/>
            <a:r>
              <a:rPr lang="en-US" sz="2800" i="1" dirty="0"/>
              <a:t>“Retail is quality of life”</a:t>
            </a:r>
          </a:p>
          <a:p>
            <a:r>
              <a:rPr lang="en-US" sz="3200" dirty="0"/>
              <a:t>City leaders willing to think about retail differently</a:t>
            </a:r>
          </a:p>
          <a:p>
            <a:r>
              <a:rPr lang="en-US" sz="3200" dirty="0"/>
              <a:t>Big investment to beautify old Highway 20 – commercial corridor</a:t>
            </a:r>
          </a:p>
          <a:p>
            <a:r>
              <a:rPr lang="en-US" sz="3200" dirty="0"/>
              <a:t>Kohls - catalyst for corridor redevelopment</a:t>
            </a:r>
          </a:p>
          <a:p>
            <a:pPr lvl="1"/>
            <a:r>
              <a:rPr lang="en-US" sz="2800" dirty="0"/>
              <a:t>TIF incentives</a:t>
            </a:r>
          </a:p>
        </p:txBody>
      </p:sp>
    </p:spTree>
    <p:extLst>
      <p:ext uri="{BB962C8B-B14F-4D97-AF65-F5344CB8AC3E}">
        <p14:creationId xmlns:p14="http://schemas.microsoft.com/office/powerpoint/2010/main" val="209928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8B884D9-275E-FE6F-F4E2-F78078B12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611383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7EB963-E669-6B87-665D-CAC964E5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7D6C9-763A-DC36-4339-477437146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BE05FF-E2E7-E944-B6AD-BD27A5A619D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1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5141D5-001B-E54E-B9E2-E2B87AF70E6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7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4" name="Content Placeholder 4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02DD86D9-B01C-4840-80B1-D5C939AA0A5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3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F12C-F31C-C5B3-5015-03F45A56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Public-Private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1D801-C7C9-E065-E212-083A254D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82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5B23E8-FBB3-15C8-00FE-9CC7A5C0F1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D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FD7B3-5FBB-13E0-C289-33BAC9825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499" t="9390" r="21507" b="960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1FB94-F9E0-A822-9954-44433B3A4500}"/>
              </a:ext>
            </a:extLst>
          </p:cNvPr>
          <p:cNvSpPr txBox="1"/>
          <p:nvPr/>
        </p:nvSpPr>
        <p:spPr>
          <a:xfrm>
            <a:off x="428713" y="1443841"/>
            <a:ext cx="4955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2"/>
              </a:solidFill>
              <a:latin typeface="Futura Hv BT" panose="020B0702020204020204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Futura Hv BT" panose="020B0702020204020204" pitchFamily="34" charset="0"/>
              </a:rPr>
              <a:t>Both must have </a:t>
            </a:r>
            <a:r>
              <a:rPr lang="en-US" sz="3600" i="1" dirty="0">
                <a:solidFill>
                  <a:schemeClr val="tx2"/>
                </a:solidFill>
                <a:latin typeface="Futura Hv BT" panose="020B0702020204020204" pitchFamily="34" charset="0"/>
              </a:rPr>
              <a:t>skin</a:t>
            </a:r>
            <a:r>
              <a:rPr lang="en-US" sz="3600" dirty="0">
                <a:solidFill>
                  <a:schemeClr val="tx2"/>
                </a:solidFill>
                <a:latin typeface="Futura Hv BT" panose="020B0702020204020204" pitchFamily="34" charset="0"/>
              </a:rPr>
              <a:t> in the game</a:t>
            </a:r>
          </a:p>
          <a:p>
            <a:endParaRPr lang="en-US" sz="3600" dirty="0">
              <a:solidFill>
                <a:schemeClr val="tx2"/>
              </a:solidFill>
              <a:latin typeface="Futura Hv BT" panose="020B0702020204020204" pitchFamily="34" charset="0"/>
            </a:endParaRPr>
          </a:p>
          <a:p>
            <a:r>
              <a:rPr lang="en-US" sz="3600" dirty="0">
                <a:solidFill>
                  <a:schemeClr val="tx2"/>
                </a:solidFill>
                <a:latin typeface="Futura Hv BT" panose="020B0702020204020204" pitchFamily="34" charset="0"/>
              </a:rPr>
              <a:t>Public sector claw-back on real estate if developer fails.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0464-1CE6-1947-B828-BBA14016548C}"/>
              </a:ext>
            </a:extLst>
          </p:cNvPr>
          <p:cNvSpPr txBox="1"/>
          <p:nvPr/>
        </p:nvSpPr>
        <p:spPr>
          <a:xfrm>
            <a:off x="428713" y="573234"/>
            <a:ext cx="10953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Futura Hv BT" panose="020B0702020204020204" pitchFamily="34" charset="0"/>
              </a:rPr>
              <a:t>City + Developer = Public-Private Partners!</a:t>
            </a:r>
          </a:p>
        </p:txBody>
      </p:sp>
    </p:spTree>
    <p:extLst>
      <p:ext uri="{BB962C8B-B14F-4D97-AF65-F5344CB8AC3E}">
        <p14:creationId xmlns:p14="http://schemas.microsoft.com/office/powerpoint/2010/main" val="90419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17133B7-125C-EF40-6339-6D326796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1" r="34815"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FDE5B3-63DD-FBD2-8A2C-320704DDDAE8}"/>
              </a:ext>
            </a:extLst>
          </p:cNvPr>
          <p:cNvSpPr txBox="1"/>
          <p:nvPr/>
        </p:nvSpPr>
        <p:spPr>
          <a:xfrm>
            <a:off x="798329" y="1802914"/>
            <a:ext cx="6533574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utura Hv BT" panose="020B0702020204020204" pitchFamily="34" charset="0"/>
              </a:rPr>
              <a:t>Public sector has </a:t>
            </a:r>
          </a:p>
          <a:p>
            <a:r>
              <a:rPr lang="en-US" sz="4400" dirty="0">
                <a:solidFill>
                  <a:schemeClr val="bg1"/>
                </a:solidFill>
                <a:latin typeface="Futura Hv BT" panose="020B0702020204020204" pitchFamily="34" charset="0"/>
              </a:rPr>
              <a:t>time –</a:t>
            </a:r>
          </a:p>
          <a:p>
            <a:endParaRPr lang="en-US" sz="44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r>
              <a:rPr lang="en-US" sz="4400" baseline="30000" dirty="0">
                <a:solidFill>
                  <a:schemeClr val="bg1"/>
                </a:solidFill>
                <a:latin typeface="Futura Hv BT" panose="020B0702020204020204" pitchFamily="34" charset="0"/>
              </a:rPr>
              <a:t> </a:t>
            </a:r>
          </a:p>
          <a:p>
            <a:r>
              <a:rPr lang="en-US" sz="4400" baseline="30000" dirty="0">
                <a:solidFill>
                  <a:schemeClr val="bg1"/>
                </a:solidFill>
                <a:latin typeface="Futura Hv BT" panose="020B0702020204020204" pitchFamily="34" charset="0"/>
              </a:rPr>
              <a:t>– they think 20, 30, 50, 100 years</a:t>
            </a:r>
            <a:endParaRPr lang="en-US" sz="4400" dirty="0">
              <a:solidFill>
                <a:schemeClr val="bg1"/>
              </a:solidFill>
              <a:latin typeface="Futura Hv BT" panose="020B07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7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EE6921-99B7-1DE2-F5AF-BE5AD18583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2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7133B7-125C-EF40-6339-6D326796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60" t="-10809" r="16722" b="-10809"/>
          <a:stretch/>
        </p:blipFill>
        <p:spPr bwMode="auto">
          <a:xfrm>
            <a:off x="1016000" y="0"/>
            <a:ext cx="1093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DF63F-96EB-DF9F-289D-967DEFA57DE1}"/>
              </a:ext>
            </a:extLst>
          </p:cNvPr>
          <p:cNvSpPr txBox="1"/>
          <p:nvPr/>
        </p:nvSpPr>
        <p:spPr>
          <a:xfrm>
            <a:off x="1195102" y="1946543"/>
            <a:ext cx="6746299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utura Hv BT" panose="020B0702020204020204" pitchFamily="34" charset="0"/>
              </a:rPr>
              <a:t>Developer does </a:t>
            </a:r>
          </a:p>
          <a:p>
            <a:r>
              <a:rPr lang="en-US" sz="4800" dirty="0">
                <a:solidFill>
                  <a:schemeClr val="bg1"/>
                </a:solidFill>
                <a:latin typeface="Futura Hv BT" panose="020B0702020204020204" pitchFamily="34" charset="0"/>
              </a:rPr>
              <a:t>not have time -</a:t>
            </a:r>
          </a:p>
          <a:p>
            <a:endParaRPr lang="en-US" sz="4400" baseline="300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endParaRPr lang="en-US" sz="4400" baseline="300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r>
              <a:rPr lang="en-US" sz="4800" baseline="30000" dirty="0">
                <a:solidFill>
                  <a:schemeClr val="bg1"/>
                </a:solidFill>
                <a:latin typeface="Futura Hv BT" panose="020B0702020204020204" pitchFamily="34" charset="0"/>
              </a:rPr>
              <a:t>they think 2, 3, 5, 10 years</a:t>
            </a:r>
          </a:p>
        </p:txBody>
      </p:sp>
    </p:spTree>
    <p:extLst>
      <p:ext uri="{BB962C8B-B14F-4D97-AF65-F5344CB8AC3E}">
        <p14:creationId xmlns:p14="http://schemas.microsoft.com/office/powerpoint/2010/main" val="196383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CE079D5-A7D0-2164-150A-752C4DF7B1AD}"/>
              </a:ext>
            </a:extLst>
          </p:cNvPr>
          <p:cNvSpPr/>
          <p:nvPr/>
        </p:nvSpPr>
        <p:spPr>
          <a:xfrm>
            <a:off x="0" y="0"/>
            <a:ext cx="12327467" cy="6976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9B25F-FB4D-33CE-512D-9621FF397CC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2225" y="-19876"/>
            <a:ext cx="11687550" cy="2954936"/>
          </a:xfrm>
        </p:spPr>
        <p:txBody>
          <a:bodyPr/>
          <a:lstStyle/>
          <a:p>
            <a:pPr algn="ctr"/>
            <a:r>
              <a:rPr lang="en-US" sz="6000" dirty="0"/>
              <a:t>What Do You Do with an Old Mall or Other Obsolete Space</a:t>
            </a:r>
            <a:endParaRPr lang="en-US" sz="6000" i="1" dirty="0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EB099942-01AA-1222-CFB9-B45C5D38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1" y="2743082"/>
            <a:ext cx="5681836" cy="368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F86D-7886-6032-F944-A9B20F21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5689" y="5729989"/>
            <a:ext cx="1271773" cy="556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6F8B1F-7B66-5A83-D4FF-864EE605189B}"/>
              </a:ext>
            </a:extLst>
          </p:cNvPr>
          <p:cNvGrpSpPr/>
          <p:nvPr/>
        </p:nvGrpSpPr>
        <p:grpSpPr>
          <a:xfrm>
            <a:off x="6414287" y="5828232"/>
            <a:ext cx="2628596" cy="600366"/>
            <a:chOff x="8359138" y="1419522"/>
            <a:chExt cx="3185065" cy="701407"/>
          </a:xfrm>
        </p:grpSpPr>
        <p:grpSp>
          <p:nvGrpSpPr>
            <p:cNvPr id="14" name="Graphic 11">
              <a:extLst>
                <a:ext uri="{FF2B5EF4-FFF2-40B4-BE49-F238E27FC236}">
                  <a16:creationId xmlns:a16="http://schemas.microsoft.com/office/drawing/2014/main" id="{C71697D0-DA29-CA6D-8778-06C03814843F}"/>
                </a:ext>
              </a:extLst>
            </p:cNvPr>
            <p:cNvGrpSpPr/>
            <p:nvPr/>
          </p:nvGrpSpPr>
          <p:grpSpPr>
            <a:xfrm>
              <a:off x="9144643" y="1600289"/>
              <a:ext cx="2399560" cy="348962"/>
              <a:chOff x="9144643" y="1600289"/>
              <a:chExt cx="2399560" cy="34896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2599A97-F3CC-F201-CF08-32AA3B2B4D01}"/>
                  </a:ext>
                </a:extLst>
              </p:cNvPr>
              <p:cNvSpPr/>
              <p:nvPr/>
            </p:nvSpPr>
            <p:spPr>
              <a:xfrm>
                <a:off x="9927560" y="1604371"/>
                <a:ext cx="1616643" cy="344879"/>
              </a:xfrm>
              <a:custGeom>
                <a:avLst/>
                <a:gdLst>
                  <a:gd name="connsiteX0" fmla="*/ 1439290 w 1616643"/>
                  <a:gd name="connsiteY0" fmla="*/ 174910 h 344879"/>
                  <a:gd name="connsiteX1" fmla="*/ 1439290 w 1616643"/>
                  <a:gd name="connsiteY1" fmla="*/ 51377 h 344879"/>
                  <a:gd name="connsiteX2" fmla="*/ 1491159 w 1616643"/>
                  <a:gd name="connsiteY2" fmla="*/ 51377 h 344879"/>
                  <a:gd name="connsiteX3" fmla="*/ 1561828 w 1616643"/>
                  <a:gd name="connsiteY3" fmla="*/ 113157 h 344879"/>
                  <a:gd name="connsiteX4" fmla="*/ 1491159 w 1616643"/>
                  <a:gd name="connsiteY4" fmla="*/ 174910 h 344879"/>
                  <a:gd name="connsiteX5" fmla="*/ 1439290 w 1616643"/>
                  <a:gd name="connsiteY5" fmla="*/ 221845 h 344879"/>
                  <a:gd name="connsiteX6" fmla="*/ 1493144 w 1616643"/>
                  <a:gd name="connsiteY6" fmla="*/ 221845 h 344879"/>
                  <a:gd name="connsiteX7" fmla="*/ 1616643 w 1616643"/>
                  <a:gd name="connsiteY7" fmla="*/ 113157 h 344879"/>
                  <a:gd name="connsiteX8" fmla="*/ 1493144 w 1616643"/>
                  <a:gd name="connsiteY8" fmla="*/ 4442 h 344879"/>
                  <a:gd name="connsiteX9" fmla="*/ 1386412 w 1616643"/>
                  <a:gd name="connsiteY9" fmla="*/ 4442 h 344879"/>
                  <a:gd name="connsiteX10" fmla="*/ 1386412 w 1616643"/>
                  <a:gd name="connsiteY10" fmla="*/ 340437 h 344879"/>
                  <a:gd name="connsiteX11" fmla="*/ 1439290 w 1616643"/>
                  <a:gd name="connsiteY11" fmla="*/ 340437 h 344879"/>
                  <a:gd name="connsiteX12" fmla="*/ 1182155 w 1616643"/>
                  <a:gd name="connsiteY12" fmla="*/ 344880 h 344879"/>
                  <a:gd name="connsiteX13" fmla="*/ 1310122 w 1616643"/>
                  <a:gd name="connsiteY13" fmla="*/ 221845 h 344879"/>
                  <a:gd name="connsiteX14" fmla="*/ 1310122 w 1616643"/>
                  <a:gd name="connsiteY14" fmla="*/ 4442 h 344879"/>
                  <a:gd name="connsiteX15" fmla="*/ 1257260 w 1616643"/>
                  <a:gd name="connsiteY15" fmla="*/ 4442 h 344879"/>
                  <a:gd name="connsiteX16" fmla="*/ 1257260 w 1616643"/>
                  <a:gd name="connsiteY16" fmla="*/ 218892 h 344879"/>
                  <a:gd name="connsiteX17" fmla="*/ 1182155 w 1616643"/>
                  <a:gd name="connsiteY17" fmla="*/ 296952 h 344879"/>
                  <a:gd name="connsiteX18" fmla="*/ 1106537 w 1616643"/>
                  <a:gd name="connsiteY18" fmla="*/ 218892 h 344879"/>
                  <a:gd name="connsiteX19" fmla="*/ 1106537 w 1616643"/>
                  <a:gd name="connsiteY19" fmla="*/ 4442 h 344879"/>
                  <a:gd name="connsiteX20" fmla="*/ 1053675 w 1616643"/>
                  <a:gd name="connsiteY20" fmla="*/ 4442 h 344879"/>
                  <a:gd name="connsiteX21" fmla="*/ 1053675 w 1616643"/>
                  <a:gd name="connsiteY21" fmla="*/ 221845 h 344879"/>
                  <a:gd name="connsiteX22" fmla="*/ 1182155 w 1616643"/>
                  <a:gd name="connsiteY22" fmla="*/ 344880 h 344879"/>
                  <a:gd name="connsiteX23" fmla="*/ 826486 w 1616643"/>
                  <a:gd name="connsiteY23" fmla="*/ 296952 h 344879"/>
                  <a:gd name="connsiteX24" fmla="*/ 707887 w 1616643"/>
                  <a:gd name="connsiteY24" fmla="*/ 172453 h 344879"/>
                  <a:gd name="connsiteX25" fmla="*/ 826486 w 1616643"/>
                  <a:gd name="connsiteY25" fmla="*/ 47928 h 344879"/>
                  <a:gd name="connsiteX26" fmla="*/ 945053 w 1616643"/>
                  <a:gd name="connsiteY26" fmla="*/ 172453 h 344879"/>
                  <a:gd name="connsiteX27" fmla="*/ 826486 w 1616643"/>
                  <a:gd name="connsiteY27" fmla="*/ 296952 h 344879"/>
                  <a:gd name="connsiteX28" fmla="*/ 826486 w 1616643"/>
                  <a:gd name="connsiteY28" fmla="*/ 344880 h 344879"/>
                  <a:gd name="connsiteX29" fmla="*/ 999901 w 1616643"/>
                  <a:gd name="connsiteY29" fmla="*/ 172453 h 344879"/>
                  <a:gd name="connsiteX30" fmla="*/ 826486 w 1616643"/>
                  <a:gd name="connsiteY30" fmla="*/ 0 h 344879"/>
                  <a:gd name="connsiteX31" fmla="*/ 653040 w 1616643"/>
                  <a:gd name="connsiteY31" fmla="*/ 172453 h 344879"/>
                  <a:gd name="connsiteX32" fmla="*/ 826486 w 1616643"/>
                  <a:gd name="connsiteY32" fmla="*/ 344880 h 344879"/>
                  <a:gd name="connsiteX33" fmla="*/ 432817 w 1616643"/>
                  <a:gd name="connsiteY33" fmla="*/ 170964 h 344879"/>
                  <a:gd name="connsiteX34" fmla="*/ 432817 w 1616643"/>
                  <a:gd name="connsiteY34" fmla="*/ 51377 h 344879"/>
                  <a:gd name="connsiteX35" fmla="*/ 485679 w 1616643"/>
                  <a:gd name="connsiteY35" fmla="*/ 51377 h 344879"/>
                  <a:gd name="connsiteX36" fmla="*/ 556348 w 1616643"/>
                  <a:gd name="connsiteY36" fmla="*/ 111170 h 344879"/>
                  <a:gd name="connsiteX37" fmla="*/ 485679 w 1616643"/>
                  <a:gd name="connsiteY37" fmla="*/ 170964 h 344879"/>
                  <a:gd name="connsiteX38" fmla="*/ 432817 w 1616643"/>
                  <a:gd name="connsiteY38" fmla="*/ 216408 h 344879"/>
                  <a:gd name="connsiteX39" fmla="*/ 494070 w 1616643"/>
                  <a:gd name="connsiteY39" fmla="*/ 216408 h 344879"/>
                  <a:gd name="connsiteX40" fmla="*/ 569175 w 1616643"/>
                  <a:gd name="connsiteY40" fmla="*/ 340437 h 344879"/>
                  <a:gd name="connsiteX41" fmla="*/ 626985 w 1616643"/>
                  <a:gd name="connsiteY41" fmla="*/ 340437 h 344879"/>
                  <a:gd name="connsiteX42" fmla="*/ 545971 w 1616643"/>
                  <a:gd name="connsiteY42" fmla="*/ 207027 h 344879"/>
                  <a:gd name="connsiteX43" fmla="*/ 611180 w 1616643"/>
                  <a:gd name="connsiteY43" fmla="*/ 111170 h 344879"/>
                  <a:gd name="connsiteX44" fmla="*/ 487664 w 1616643"/>
                  <a:gd name="connsiteY44" fmla="*/ 4442 h 344879"/>
                  <a:gd name="connsiteX45" fmla="*/ 379955 w 1616643"/>
                  <a:gd name="connsiteY45" fmla="*/ 4442 h 344879"/>
                  <a:gd name="connsiteX46" fmla="*/ 379955 w 1616643"/>
                  <a:gd name="connsiteY46" fmla="*/ 340437 h 344879"/>
                  <a:gd name="connsiteX47" fmla="*/ 432817 w 1616643"/>
                  <a:gd name="connsiteY47" fmla="*/ 340437 h 344879"/>
                  <a:gd name="connsiteX48" fmla="*/ 179846 w 1616643"/>
                  <a:gd name="connsiteY48" fmla="*/ 344880 h 344879"/>
                  <a:gd name="connsiteX49" fmla="*/ 310279 w 1616643"/>
                  <a:gd name="connsiteY49" fmla="*/ 300898 h 344879"/>
                  <a:gd name="connsiteX50" fmla="*/ 310279 w 1616643"/>
                  <a:gd name="connsiteY50" fmla="*/ 161085 h 344879"/>
                  <a:gd name="connsiteX51" fmla="*/ 171454 w 1616643"/>
                  <a:gd name="connsiteY51" fmla="*/ 161085 h 344879"/>
                  <a:gd name="connsiteX52" fmla="*/ 171454 w 1616643"/>
                  <a:gd name="connsiteY52" fmla="*/ 208020 h 344879"/>
                  <a:gd name="connsiteX53" fmla="*/ 261388 w 1616643"/>
                  <a:gd name="connsiteY53" fmla="*/ 208020 h 344879"/>
                  <a:gd name="connsiteX54" fmla="*/ 261388 w 1616643"/>
                  <a:gd name="connsiteY54" fmla="*/ 275705 h 344879"/>
                  <a:gd name="connsiteX55" fmla="*/ 179846 w 1616643"/>
                  <a:gd name="connsiteY55" fmla="*/ 296952 h 344879"/>
                  <a:gd name="connsiteX56" fmla="*/ 54857 w 1616643"/>
                  <a:gd name="connsiteY56" fmla="*/ 172453 h 344879"/>
                  <a:gd name="connsiteX57" fmla="*/ 170958 w 1616643"/>
                  <a:gd name="connsiteY57" fmla="*/ 47928 h 344879"/>
                  <a:gd name="connsiteX58" fmla="*/ 263342 w 1616643"/>
                  <a:gd name="connsiteY58" fmla="*/ 87937 h 344879"/>
                  <a:gd name="connsiteX59" fmla="*/ 299902 w 1616643"/>
                  <a:gd name="connsiteY59" fmla="*/ 53365 h 344879"/>
                  <a:gd name="connsiteX60" fmla="*/ 172431 w 1616643"/>
                  <a:gd name="connsiteY60" fmla="*/ 0 h 344879"/>
                  <a:gd name="connsiteX61" fmla="*/ 0 w 1616643"/>
                  <a:gd name="connsiteY61" fmla="*/ 172453 h 344879"/>
                  <a:gd name="connsiteX62" fmla="*/ 179846 w 1616643"/>
                  <a:gd name="connsiteY62" fmla="*/ 344880 h 34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16643" h="344879">
                    <a:moveTo>
                      <a:pt x="1439290" y="174910"/>
                    </a:moveTo>
                    <a:lnTo>
                      <a:pt x="1439290" y="51377"/>
                    </a:lnTo>
                    <a:lnTo>
                      <a:pt x="1491159" y="51377"/>
                    </a:lnTo>
                    <a:cubicBezTo>
                      <a:pt x="1540577" y="51377"/>
                      <a:pt x="1561828" y="71657"/>
                      <a:pt x="1561828" y="113157"/>
                    </a:cubicBezTo>
                    <a:cubicBezTo>
                      <a:pt x="1561828" y="154159"/>
                      <a:pt x="1541074" y="174910"/>
                      <a:pt x="1491159" y="174910"/>
                    </a:cubicBezTo>
                    <a:close/>
                    <a:moveTo>
                      <a:pt x="1439290" y="221845"/>
                    </a:moveTo>
                    <a:lnTo>
                      <a:pt x="1493144" y="221845"/>
                    </a:lnTo>
                    <a:cubicBezTo>
                      <a:pt x="1571196" y="221845"/>
                      <a:pt x="1616643" y="179849"/>
                      <a:pt x="1616643" y="113157"/>
                    </a:cubicBezTo>
                    <a:cubicBezTo>
                      <a:pt x="1616643" y="47928"/>
                      <a:pt x="1571709" y="4442"/>
                      <a:pt x="1493144" y="4442"/>
                    </a:cubicBezTo>
                    <a:lnTo>
                      <a:pt x="1386412" y="4442"/>
                    </a:lnTo>
                    <a:lnTo>
                      <a:pt x="1386412" y="340437"/>
                    </a:lnTo>
                    <a:lnTo>
                      <a:pt x="1439290" y="340437"/>
                    </a:lnTo>
                    <a:close/>
                    <a:moveTo>
                      <a:pt x="1182155" y="344880"/>
                    </a:moveTo>
                    <a:cubicBezTo>
                      <a:pt x="1254778" y="344880"/>
                      <a:pt x="1310122" y="303878"/>
                      <a:pt x="1310122" y="221845"/>
                    </a:cubicBezTo>
                    <a:lnTo>
                      <a:pt x="1310122" y="4442"/>
                    </a:lnTo>
                    <a:lnTo>
                      <a:pt x="1257260" y="4442"/>
                    </a:lnTo>
                    <a:lnTo>
                      <a:pt x="1257260" y="218892"/>
                    </a:lnTo>
                    <a:cubicBezTo>
                      <a:pt x="1257260" y="272753"/>
                      <a:pt x="1230581" y="296952"/>
                      <a:pt x="1182155" y="296952"/>
                    </a:cubicBezTo>
                    <a:cubicBezTo>
                      <a:pt x="1133232" y="296952"/>
                      <a:pt x="1106537" y="272753"/>
                      <a:pt x="1106537" y="218892"/>
                    </a:cubicBezTo>
                    <a:lnTo>
                      <a:pt x="1106537" y="4442"/>
                    </a:lnTo>
                    <a:lnTo>
                      <a:pt x="1053675" y="4442"/>
                    </a:lnTo>
                    <a:lnTo>
                      <a:pt x="1053675" y="221845"/>
                    </a:lnTo>
                    <a:cubicBezTo>
                      <a:pt x="1053675" y="303878"/>
                      <a:pt x="1109035" y="344880"/>
                      <a:pt x="1182155" y="344880"/>
                    </a:cubicBezTo>
                    <a:moveTo>
                      <a:pt x="826486" y="296952"/>
                    </a:moveTo>
                    <a:cubicBezTo>
                      <a:pt x="756810" y="296952"/>
                      <a:pt x="707887" y="243587"/>
                      <a:pt x="707887" y="172453"/>
                    </a:cubicBezTo>
                    <a:cubicBezTo>
                      <a:pt x="707887" y="101293"/>
                      <a:pt x="756810" y="47928"/>
                      <a:pt x="826486" y="47928"/>
                    </a:cubicBezTo>
                    <a:cubicBezTo>
                      <a:pt x="896131" y="47928"/>
                      <a:pt x="945053" y="101293"/>
                      <a:pt x="945053" y="172453"/>
                    </a:cubicBezTo>
                    <a:cubicBezTo>
                      <a:pt x="945053" y="243587"/>
                      <a:pt x="896131" y="296952"/>
                      <a:pt x="826486" y="296952"/>
                    </a:cubicBezTo>
                    <a:moveTo>
                      <a:pt x="826486" y="344880"/>
                    </a:moveTo>
                    <a:cubicBezTo>
                      <a:pt x="922810" y="344880"/>
                      <a:pt x="999901" y="271759"/>
                      <a:pt x="999901" y="172453"/>
                    </a:cubicBezTo>
                    <a:cubicBezTo>
                      <a:pt x="999901" y="73121"/>
                      <a:pt x="922810" y="0"/>
                      <a:pt x="826486" y="0"/>
                    </a:cubicBezTo>
                    <a:cubicBezTo>
                      <a:pt x="730131" y="0"/>
                      <a:pt x="653040" y="73121"/>
                      <a:pt x="653040" y="172453"/>
                    </a:cubicBezTo>
                    <a:cubicBezTo>
                      <a:pt x="653040" y="271759"/>
                      <a:pt x="730131" y="344880"/>
                      <a:pt x="826486" y="344880"/>
                    </a:cubicBezTo>
                    <a:moveTo>
                      <a:pt x="432817" y="170964"/>
                    </a:moveTo>
                    <a:lnTo>
                      <a:pt x="432817" y="51377"/>
                    </a:lnTo>
                    <a:lnTo>
                      <a:pt x="485679" y="51377"/>
                    </a:lnTo>
                    <a:cubicBezTo>
                      <a:pt x="535098" y="51377"/>
                      <a:pt x="556348" y="70664"/>
                      <a:pt x="556348" y="111170"/>
                    </a:cubicBezTo>
                    <a:cubicBezTo>
                      <a:pt x="556348" y="151208"/>
                      <a:pt x="535594" y="170964"/>
                      <a:pt x="485679" y="170964"/>
                    </a:cubicBezTo>
                    <a:close/>
                    <a:moveTo>
                      <a:pt x="432817" y="216408"/>
                    </a:moveTo>
                    <a:lnTo>
                      <a:pt x="494070" y="216408"/>
                    </a:lnTo>
                    <a:lnTo>
                      <a:pt x="569175" y="340437"/>
                    </a:lnTo>
                    <a:lnTo>
                      <a:pt x="626985" y="340437"/>
                    </a:lnTo>
                    <a:lnTo>
                      <a:pt x="545971" y="207027"/>
                    </a:lnTo>
                    <a:cubicBezTo>
                      <a:pt x="587975" y="191713"/>
                      <a:pt x="611180" y="158105"/>
                      <a:pt x="611180" y="111170"/>
                    </a:cubicBezTo>
                    <a:cubicBezTo>
                      <a:pt x="611180" y="47432"/>
                      <a:pt x="566229" y="4442"/>
                      <a:pt x="487664" y="4442"/>
                    </a:cubicBezTo>
                    <a:lnTo>
                      <a:pt x="379955" y="4442"/>
                    </a:lnTo>
                    <a:lnTo>
                      <a:pt x="379955" y="340437"/>
                    </a:lnTo>
                    <a:lnTo>
                      <a:pt x="432817" y="340437"/>
                    </a:lnTo>
                    <a:close/>
                    <a:moveTo>
                      <a:pt x="179846" y="344880"/>
                    </a:moveTo>
                    <a:cubicBezTo>
                      <a:pt x="243084" y="344880"/>
                      <a:pt x="282126" y="324131"/>
                      <a:pt x="310279" y="300898"/>
                    </a:cubicBezTo>
                    <a:lnTo>
                      <a:pt x="310279" y="161085"/>
                    </a:lnTo>
                    <a:lnTo>
                      <a:pt x="171454" y="161085"/>
                    </a:lnTo>
                    <a:lnTo>
                      <a:pt x="171454" y="208020"/>
                    </a:lnTo>
                    <a:lnTo>
                      <a:pt x="261388" y="208020"/>
                    </a:lnTo>
                    <a:lnTo>
                      <a:pt x="261388" y="275705"/>
                    </a:lnTo>
                    <a:cubicBezTo>
                      <a:pt x="242091" y="288564"/>
                      <a:pt x="216405" y="296952"/>
                      <a:pt x="179846" y="296952"/>
                    </a:cubicBezTo>
                    <a:cubicBezTo>
                      <a:pt x="103251" y="296952"/>
                      <a:pt x="54857" y="243587"/>
                      <a:pt x="54857" y="172453"/>
                    </a:cubicBezTo>
                    <a:cubicBezTo>
                      <a:pt x="54857" y="101293"/>
                      <a:pt x="102787" y="47928"/>
                      <a:pt x="170958" y="47928"/>
                    </a:cubicBezTo>
                    <a:cubicBezTo>
                      <a:pt x="219864" y="47928"/>
                      <a:pt x="243084" y="65726"/>
                      <a:pt x="263342" y="87937"/>
                    </a:cubicBezTo>
                    <a:lnTo>
                      <a:pt x="299902" y="53365"/>
                    </a:lnTo>
                    <a:cubicBezTo>
                      <a:pt x="272262" y="22240"/>
                      <a:pt x="234709" y="0"/>
                      <a:pt x="172431" y="0"/>
                    </a:cubicBezTo>
                    <a:cubicBezTo>
                      <a:pt x="76108" y="0"/>
                      <a:pt x="0" y="73121"/>
                      <a:pt x="0" y="172453"/>
                    </a:cubicBezTo>
                    <a:cubicBezTo>
                      <a:pt x="0" y="271759"/>
                      <a:pt x="76572" y="344880"/>
                      <a:pt x="179846" y="344880"/>
                    </a:cubicBez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35C98B2-2CB6-AC43-BE81-5839C0C27B43}"/>
                  </a:ext>
                </a:extLst>
              </p:cNvPr>
              <p:cNvSpPr/>
              <p:nvPr/>
            </p:nvSpPr>
            <p:spPr>
              <a:xfrm>
                <a:off x="9144643" y="1600289"/>
                <a:ext cx="700767" cy="344513"/>
              </a:xfrm>
              <a:custGeom>
                <a:avLst/>
                <a:gdLst>
                  <a:gd name="connsiteX0" fmla="*/ 610843 w 700767"/>
                  <a:gd name="connsiteY0" fmla="*/ 344514 h 344513"/>
                  <a:gd name="connsiteX1" fmla="*/ 700768 w 700767"/>
                  <a:gd name="connsiteY1" fmla="*/ 344514 h 344513"/>
                  <a:gd name="connsiteX2" fmla="*/ 700768 w 700767"/>
                  <a:gd name="connsiteY2" fmla="*/ 8520 h 344513"/>
                  <a:gd name="connsiteX3" fmla="*/ 610843 w 700767"/>
                  <a:gd name="connsiteY3" fmla="*/ 8520 h 344513"/>
                  <a:gd name="connsiteX4" fmla="*/ 386378 w 700767"/>
                  <a:gd name="connsiteY4" fmla="*/ 344514 h 344513"/>
                  <a:gd name="connsiteX5" fmla="*/ 476303 w 700767"/>
                  <a:gd name="connsiteY5" fmla="*/ 344514 h 344513"/>
                  <a:gd name="connsiteX6" fmla="*/ 476303 w 700767"/>
                  <a:gd name="connsiteY6" fmla="*/ 84123 h 344513"/>
                  <a:gd name="connsiteX7" fmla="*/ 565234 w 700767"/>
                  <a:gd name="connsiteY7" fmla="*/ 84123 h 344513"/>
                  <a:gd name="connsiteX8" fmla="*/ 565234 w 700767"/>
                  <a:gd name="connsiteY8" fmla="*/ 8520 h 344513"/>
                  <a:gd name="connsiteX9" fmla="*/ 297447 w 700767"/>
                  <a:gd name="connsiteY9" fmla="*/ 8520 h 344513"/>
                  <a:gd name="connsiteX10" fmla="*/ 297447 w 700767"/>
                  <a:gd name="connsiteY10" fmla="*/ 84123 h 344513"/>
                  <a:gd name="connsiteX11" fmla="*/ 386378 w 700767"/>
                  <a:gd name="connsiteY11" fmla="*/ 84123 h 344513"/>
                  <a:gd name="connsiteX12" fmla="*/ 162575 w 700767"/>
                  <a:gd name="connsiteY12" fmla="*/ 167618 h 344513"/>
                  <a:gd name="connsiteX13" fmla="*/ 193203 w 700767"/>
                  <a:gd name="connsiteY13" fmla="*/ 238781 h 344513"/>
                  <a:gd name="connsiteX14" fmla="*/ 132416 w 700767"/>
                  <a:gd name="connsiteY14" fmla="*/ 238781 h 344513"/>
                  <a:gd name="connsiteX15" fmla="*/ 239641 w 700767"/>
                  <a:gd name="connsiteY15" fmla="*/ 344514 h 344513"/>
                  <a:gd name="connsiteX16" fmla="*/ 332517 w 700767"/>
                  <a:gd name="connsiteY16" fmla="*/ 344514 h 344513"/>
                  <a:gd name="connsiteX17" fmla="*/ 169473 w 700767"/>
                  <a:gd name="connsiteY17" fmla="*/ 2587 h 344513"/>
                  <a:gd name="connsiteX18" fmla="*/ 163540 w 700767"/>
                  <a:gd name="connsiteY18" fmla="*/ 2587 h 344513"/>
                  <a:gd name="connsiteX19" fmla="*/ 0 w 700767"/>
                  <a:gd name="connsiteY19" fmla="*/ 344514 h 344513"/>
                  <a:gd name="connsiteX20" fmla="*/ 87964 w 700767"/>
                  <a:gd name="connsiteY20" fmla="*/ 344514 h 344513"/>
                  <a:gd name="connsiteX21" fmla="*/ 104740 w 700767"/>
                  <a:gd name="connsiteY21" fmla="*/ 304008 h 344513"/>
                  <a:gd name="connsiteX22" fmla="*/ 221844 w 700767"/>
                  <a:gd name="connsiteY22" fmla="*/ 304008 h 34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00767" h="344513">
                    <a:moveTo>
                      <a:pt x="610843" y="344514"/>
                    </a:moveTo>
                    <a:lnTo>
                      <a:pt x="700768" y="344514"/>
                    </a:lnTo>
                    <a:lnTo>
                      <a:pt x="700768" y="8520"/>
                    </a:lnTo>
                    <a:lnTo>
                      <a:pt x="610843" y="8520"/>
                    </a:lnTo>
                    <a:close/>
                    <a:moveTo>
                      <a:pt x="386378" y="344514"/>
                    </a:moveTo>
                    <a:lnTo>
                      <a:pt x="476303" y="344514"/>
                    </a:lnTo>
                    <a:lnTo>
                      <a:pt x="476303" y="84123"/>
                    </a:lnTo>
                    <a:lnTo>
                      <a:pt x="565234" y="84123"/>
                    </a:lnTo>
                    <a:lnTo>
                      <a:pt x="565234" y="8520"/>
                    </a:lnTo>
                    <a:lnTo>
                      <a:pt x="297447" y="8520"/>
                    </a:lnTo>
                    <a:lnTo>
                      <a:pt x="297447" y="84123"/>
                    </a:lnTo>
                    <a:lnTo>
                      <a:pt x="386378" y="84123"/>
                    </a:lnTo>
                    <a:close/>
                    <a:moveTo>
                      <a:pt x="162575" y="167618"/>
                    </a:moveTo>
                    <a:lnTo>
                      <a:pt x="193203" y="238781"/>
                    </a:lnTo>
                    <a:lnTo>
                      <a:pt x="132416" y="238781"/>
                    </a:lnTo>
                    <a:close/>
                    <a:moveTo>
                      <a:pt x="239641" y="344514"/>
                    </a:moveTo>
                    <a:lnTo>
                      <a:pt x="332517" y="344514"/>
                    </a:lnTo>
                    <a:lnTo>
                      <a:pt x="169473" y="2587"/>
                    </a:lnTo>
                    <a:cubicBezTo>
                      <a:pt x="168011" y="-862"/>
                      <a:pt x="165031" y="-862"/>
                      <a:pt x="163540" y="2587"/>
                    </a:cubicBezTo>
                    <a:lnTo>
                      <a:pt x="0" y="344514"/>
                    </a:lnTo>
                    <a:lnTo>
                      <a:pt x="87964" y="344514"/>
                    </a:lnTo>
                    <a:lnTo>
                      <a:pt x="104740" y="304008"/>
                    </a:lnTo>
                    <a:lnTo>
                      <a:pt x="221844" y="304008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AAF397-F744-ED68-9F2F-2F175FEFC094}"/>
                </a:ext>
              </a:extLst>
            </p:cNvPr>
            <p:cNvSpPr/>
            <p:nvPr/>
          </p:nvSpPr>
          <p:spPr>
            <a:xfrm>
              <a:off x="8359138" y="1419522"/>
              <a:ext cx="685341" cy="249557"/>
            </a:xfrm>
            <a:custGeom>
              <a:avLst/>
              <a:gdLst>
                <a:gd name="connsiteX0" fmla="*/ 341938 w 685341"/>
                <a:gd name="connsiteY0" fmla="*/ 0 h 249557"/>
                <a:gd name="connsiteX1" fmla="*/ 0 w 685341"/>
                <a:gd name="connsiteY1" fmla="*/ 172827 h 249557"/>
                <a:gd name="connsiteX2" fmla="*/ 124220 w 685341"/>
                <a:gd name="connsiteY2" fmla="*/ 249557 h 249557"/>
                <a:gd name="connsiteX3" fmla="*/ 341938 w 685341"/>
                <a:gd name="connsiteY3" fmla="*/ 140280 h 249557"/>
                <a:gd name="connsiteX4" fmla="*/ 559655 w 685341"/>
                <a:gd name="connsiteY4" fmla="*/ 249136 h 249557"/>
                <a:gd name="connsiteX5" fmla="*/ 685342 w 685341"/>
                <a:gd name="connsiteY5" fmla="*/ 171706 h 249557"/>
                <a:gd name="connsiteX6" fmla="*/ 685342 w 685341"/>
                <a:gd name="connsiteY6" fmla="*/ 171699 h 249557"/>
                <a:gd name="connsiteX7" fmla="*/ 341938 w 685341"/>
                <a:gd name="connsiteY7" fmla="*/ 0 h 24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341" h="249557">
                  <a:moveTo>
                    <a:pt x="341938" y="0"/>
                  </a:moveTo>
                  <a:lnTo>
                    <a:pt x="0" y="172827"/>
                  </a:lnTo>
                  <a:lnTo>
                    <a:pt x="124220" y="249557"/>
                  </a:lnTo>
                  <a:lnTo>
                    <a:pt x="341938" y="140280"/>
                  </a:lnTo>
                  <a:lnTo>
                    <a:pt x="559655" y="249136"/>
                  </a:lnTo>
                  <a:lnTo>
                    <a:pt x="685342" y="171706"/>
                  </a:lnTo>
                  <a:lnTo>
                    <a:pt x="685342" y="171699"/>
                  </a:lnTo>
                  <a:lnTo>
                    <a:pt x="341938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121FC1-E82E-D9B0-A4C0-78B4A9E90A4E}"/>
                </a:ext>
              </a:extLst>
            </p:cNvPr>
            <p:cNvSpPr/>
            <p:nvPr/>
          </p:nvSpPr>
          <p:spPr>
            <a:xfrm>
              <a:off x="8359909" y="1592348"/>
              <a:ext cx="341166" cy="528581"/>
            </a:xfrm>
            <a:custGeom>
              <a:avLst/>
              <a:gdLst>
                <a:gd name="connsiteX0" fmla="*/ 0 w 341166"/>
                <a:gd name="connsiteY0" fmla="*/ 357998 h 528581"/>
                <a:gd name="connsiteX1" fmla="*/ 341166 w 341166"/>
                <a:gd name="connsiteY1" fmla="*/ 528581 h 528581"/>
                <a:gd name="connsiteX2" fmla="*/ 341166 w 341166"/>
                <a:gd name="connsiteY2" fmla="*/ 389422 h 528581"/>
                <a:gd name="connsiteX3" fmla="*/ 123449 w 341166"/>
                <a:gd name="connsiteY3" fmla="*/ 280562 h 528581"/>
                <a:gd name="connsiteX4" fmla="*/ 123449 w 341166"/>
                <a:gd name="connsiteY4" fmla="*/ 76731 h 528581"/>
                <a:gd name="connsiteX5" fmla="*/ 0 w 341166"/>
                <a:gd name="connsiteY5" fmla="*/ 0 h 528581"/>
                <a:gd name="connsiteX6" fmla="*/ 0 w 341166"/>
                <a:gd name="connsiteY6" fmla="*/ 357998 h 52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66" h="528581">
                  <a:moveTo>
                    <a:pt x="0" y="357998"/>
                  </a:moveTo>
                  <a:lnTo>
                    <a:pt x="341166" y="528581"/>
                  </a:lnTo>
                  <a:lnTo>
                    <a:pt x="341166" y="389422"/>
                  </a:lnTo>
                  <a:lnTo>
                    <a:pt x="123449" y="280562"/>
                  </a:lnTo>
                  <a:lnTo>
                    <a:pt x="123449" y="76731"/>
                  </a:lnTo>
                  <a:lnTo>
                    <a:pt x="0" y="0"/>
                  </a:lnTo>
                  <a:lnTo>
                    <a:pt x="0" y="35799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31393F-22C0-981C-3AE8-4DEAE3FC2681}"/>
                </a:ext>
              </a:extLst>
            </p:cNvPr>
            <p:cNvSpPr/>
            <p:nvPr/>
          </p:nvSpPr>
          <p:spPr>
            <a:xfrm>
              <a:off x="8701074" y="1592351"/>
              <a:ext cx="341166" cy="528574"/>
            </a:xfrm>
            <a:custGeom>
              <a:avLst/>
              <a:gdLst>
                <a:gd name="connsiteX0" fmla="*/ 217717 w 341166"/>
                <a:gd name="connsiteY0" fmla="*/ 76729 h 528574"/>
                <a:gd name="connsiteX1" fmla="*/ 217717 w 341166"/>
                <a:gd name="connsiteY1" fmla="*/ 280560 h 528574"/>
                <a:gd name="connsiteX2" fmla="*/ 0 w 341166"/>
                <a:gd name="connsiteY2" fmla="*/ 389416 h 528574"/>
                <a:gd name="connsiteX3" fmla="*/ 0 w 341166"/>
                <a:gd name="connsiteY3" fmla="*/ 528575 h 528574"/>
                <a:gd name="connsiteX4" fmla="*/ 341166 w 341166"/>
                <a:gd name="connsiteY4" fmla="*/ 357997 h 528574"/>
                <a:gd name="connsiteX5" fmla="*/ 341166 w 341166"/>
                <a:gd name="connsiteY5" fmla="*/ 0 h 528574"/>
                <a:gd name="connsiteX6" fmla="*/ 217717 w 341166"/>
                <a:gd name="connsiteY6" fmla="*/ 76729 h 5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66" h="528574">
                  <a:moveTo>
                    <a:pt x="217717" y="76729"/>
                  </a:moveTo>
                  <a:lnTo>
                    <a:pt x="217717" y="280560"/>
                  </a:lnTo>
                  <a:lnTo>
                    <a:pt x="0" y="389416"/>
                  </a:lnTo>
                  <a:lnTo>
                    <a:pt x="0" y="528575"/>
                  </a:lnTo>
                  <a:lnTo>
                    <a:pt x="341166" y="357997"/>
                  </a:lnTo>
                  <a:lnTo>
                    <a:pt x="341166" y="0"/>
                  </a:lnTo>
                  <a:lnTo>
                    <a:pt x="217717" y="7672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896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8A0AE4D-4938-A649-DD86-15A7091CE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8" t="18575" b="10698"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0A912F-5E77-FC76-7282-D686C5D10D6E}"/>
              </a:ext>
            </a:extLst>
          </p:cNvPr>
          <p:cNvSpPr txBox="1"/>
          <p:nvPr/>
        </p:nvSpPr>
        <p:spPr>
          <a:xfrm>
            <a:off x="7001430" y="380664"/>
            <a:ext cx="49850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Heavy up-front costs cannot be carried by developer. </a:t>
            </a: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3200" dirty="0">
                <a:latin typeface="+mj-lt"/>
              </a:rPr>
              <a:t>Land Acquisition: $4.5M</a:t>
            </a:r>
          </a:p>
          <a:p>
            <a:pPr algn="r"/>
            <a:r>
              <a:rPr lang="en-US" sz="3200" dirty="0">
                <a:latin typeface="+mj-lt"/>
              </a:rPr>
              <a:t>Demo/Site Prep:  </a:t>
            </a:r>
            <a:r>
              <a:rPr lang="en-US" sz="3200" u="sng" dirty="0">
                <a:latin typeface="+mj-lt"/>
              </a:rPr>
              <a:t>$4.5M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Up-Front Costs: </a:t>
            </a:r>
            <a:r>
              <a:rPr lang="en-US" sz="3200" b="1" u="sng" dirty="0">
                <a:latin typeface="+mj-lt"/>
              </a:rPr>
              <a:t>$9.0M</a:t>
            </a:r>
          </a:p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pPr algn="r"/>
            <a:r>
              <a:rPr lang="en-US" sz="3200" dirty="0">
                <a:latin typeface="+mj-lt"/>
              </a:rPr>
              <a:t>        </a:t>
            </a:r>
            <a:r>
              <a:rPr lang="en-US" sz="3200" u="sng" dirty="0">
                <a:latin typeface="+mj-lt"/>
              </a:rPr>
              <a:t>$6.50-7.50 / ft</a:t>
            </a:r>
            <a:r>
              <a:rPr lang="en-US" sz="3200" u="sng" baseline="30000" dirty="0">
                <a:latin typeface="+mj-lt"/>
              </a:rPr>
              <a:t>2</a:t>
            </a:r>
          </a:p>
          <a:p>
            <a:endParaRPr lang="en-US" sz="2800" baseline="30000" dirty="0">
              <a:latin typeface="+mj-lt"/>
            </a:endParaRPr>
          </a:p>
          <a:p>
            <a:endParaRPr lang="en-US" sz="2800" baseline="30000" dirty="0">
              <a:latin typeface="+mj-lt"/>
            </a:endParaRPr>
          </a:p>
          <a:p>
            <a:endParaRPr lang="en-US" sz="28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97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22AD57-FE5E-2DEF-06C0-E3C9D8BB621D}"/>
              </a:ext>
            </a:extLst>
          </p:cNvPr>
          <p:cNvSpPr/>
          <p:nvPr/>
        </p:nvSpPr>
        <p:spPr>
          <a:xfrm>
            <a:off x="-200025" y="70485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couple of men shaking hands&#10;&#10;Description automatically generated with low confidence">
            <a:extLst>
              <a:ext uri="{FF2B5EF4-FFF2-40B4-BE49-F238E27FC236}">
                <a16:creationId xmlns:a16="http://schemas.microsoft.com/office/drawing/2014/main" id="{3AAB03B0-F30F-8B3D-FAC4-A10F3879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84858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6C358-FE5A-4370-1D48-12BA32394E92}"/>
              </a:ext>
            </a:extLst>
          </p:cNvPr>
          <p:cNvSpPr txBox="1"/>
          <p:nvPr/>
        </p:nvSpPr>
        <p:spPr>
          <a:xfrm>
            <a:off x="7666243" y="1339953"/>
            <a:ext cx="4102101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Without public sector help…</a:t>
            </a:r>
          </a:p>
          <a:p>
            <a:endParaRPr lang="en-US" sz="4400" baseline="30000" dirty="0">
              <a:latin typeface="+mj-lt"/>
            </a:endParaRPr>
          </a:p>
          <a:p>
            <a:endParaRPr lang="en-US" sz="4000" baseline="30000" dirty="0">
              <a:latin typeface="+mj-lt"/>
            </a:endParaRPr>
          </a:p>
          <a:p>
            <a:endParaRPr lang="en-US" sz="4000" baseline="30000" dirty="0">
              <a:latin typeface="+mj-lt"/>
            </a:endParaRPr>
          </a:p>
          <a:p>
            <a:r>
              <a:rPr lang="en-US" sz="4400" b="1" i="1" dirty="0">
                <a:latin typeface="+mj-lt"/>
              </a:rPr>
              <a:t>Deal Killer</a:t>
            </a:r>
          </a:p>
        </p:txBody>
      </p:sp>
    </p:spTree>
    <p:extLst>
      <p:ext uri="{BB962C8B-B14F-4D97-AF65-F5344CB8AC3E}">
        <p14:creationId xmlns:p14="http://schemas.microsoft.com/office/powerpoint/2010/main" val="3729300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F12C-F31C-C5B3-5015-03F45A56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 / Deal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1D801-C7C9-E065-E212-083A254D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33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BCBD-C266-B1C4-BE9F-4EE5065A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455A22-EA9D-E08F-D44F-9D48AB199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9761172" cy="4770098"/>
          </a:xfrm>
        </p:spPr>
        <p:txBody>
          <a:bodyPr/>
          <a:lstStyle/>
          <a:p>
            <a:pPr marL="914400" lvl="2" indent="0">
              <a:buNone/>
            </a:pPr>
            <a:r>
              <a:rPr lang="en-US" sz="2000" dirty="0"/>
              <a:t>Land Acquisition		$4.5M</a:t>
            </a:r>
          </a:p>
          <a:p>
            <a:pPr marL="914400" lvl="2" indent="0">
              <a:buNone/>
            </a:pPr>
            <a:r>
              <a:rPr lang="en-US" sz="2000" dirty="0"/>
              <a:t>Site Demolition			</a:t>
            </a:r>
            <a:r>
              <a:rPr lang="en-US" sz="2000" u="sng" dirty="0"/>
              <a:t>$4.5M</a:t>
            </a:r>
          </a:p>
          <a:p>
            <a:pPr marL="0" indent="0">
              <a:buNone/>
            </a:pPr>
            <a:r>
              <a:rPr lang="en-US" sz="2400" dirty="0"/>
              <a:t>Total Initial Costs			$9.0M</a:t>
            </a:r>
          </a:p>
          <a:p>
            <a:pPr marL="0" indent="0">
              <a:buNone/>
            </a:pPr>
            <a:r>
              <a:rPr lang="en-US" sz="2400" dirty="0"/>
              <a:t>Site Infrastructure			</a:t>
            </a:r>
            <a:r>
              <a:rPr lang="en-US" sz="2400" u="sng" dirty="0"/>
              <a:t>$12.0M</a:t>
            </a:r>
          </a:p>
          <a:p>
            <a:pPr marL="0" indent="0" algn="just">
              <a:buNone/>
            </a:pPr>
            <a:r>
              <a:rPr lang="en-US" sz="2400" b="1" dirty="0"/>
              <a:t>Total Site Prep Costs	</a:t>
            </a:r>
            <a:r>
              <a:rPr lang="en-US" sz="2400" dirty="0"/>
              <a:t>	</a:t>
            </a:r>
            <a:r>
              <a:rPr lang="en-US" sz="2400" b="1" u="sng" dirty="0"/>
              <a:t>$21.0M = $15.55/sq ft</a:t>
            </a:r>
          </a:p>
          <a:p>
            <a:pPr marL="0" indent="0">
              <a:buNone/>
            </a:pPr>
            <a:r>
              <a:rPr lang="en-US" sz="2400" b="1" dirty="0"/>
              <a:t>Estimated Market Value		$2.00 - $4.00/sq ft</a:t>
            </a:r>
          </a:p>
          <a:p>
            <a:pPr marL="914400" lvl="2" indent="0">
              <a:buNone/>
            </a:pPr>
            <a:r>
              <a:rPr lang="en-US" sz="2000" b="1" dirty="0"/>
              <a:t>Gap in $/sq ft			$11.00 - $13.00/sq ft</a:t>
            </a:r>
          </a:p>
          <a:p>
            <a:pPr marL="914400" lvl="2" indent="0">
              <a:buNone/>
            </a:pPr>
            <a:r>
              <a:rPr lang="en-US" sz="2000" b="1" dirty="0"/>
              <a:t>Gap in total $ 			</a:t>
            </a:r>
            <a:r>
              <a:rPr lang="en-US" sz="2000" b="1" u="sng" dirty="0"/>
              <a:t>$17.0 - $18.0M</a:t>
            </a:r>
          </a:p>
          <a:p>
            <a:pPr marL="457200" lvl="1" indent="0">
              <a:buNone/>
            </a:pPr>
            <a:endParaRPr lang="en-US" sz="2400" b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04DB79-90B3-FA4D-25A4-80CE9B91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14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027-ACAA-E9F3-0F6E-931404EC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C56EF-6162-5FBF-03C5-12507A532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043320" cy="47700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Gap				$17.0 - $18.0 million</a:t>
            </a:r>
          </a:p>
          <a:p>
            <a:endParaRPr lang="en-US" dirty="0"/>
          </a:p>
          <a:p>
            <a:pPr marL="914400" lvl="2" indent="0">
              <a:buNone/>
            </a:pPr>
            <a:r>
              <a:rPr lang="en-US" sz="2400" b="1" dirty="0"/>
              <a:t>“Off-Site” TIF		$10.0 million</a:t>
            </a:r>
          </a:p>
          <a:p>
            <a:pPr marL="914400" lvl="2" indent="0">
              <a:buNone/>
            </a:pPr>
            <a:r>
              <a:rPr lang="en-US" sz="2400" b="1" dirty="0"/>
              <a:t>			</a:t>
            </a:r>
            <a:r>
              <a:rPr lang="en-US" sz="2000" dirty="0"/>
              <a:t>Available to developer as costs are incurred</a:t>
            </a:r>
          </a:p>
          <a:p>
            <a:pPr marL="914400" lvl="2" indent="0">
              <a:buNone/>
            </a:pPr>
            <a:endParaRPr lang="en-US" sz="2000" dirty="0"/>
          </a:p>
          <a:p>
            <a:pPr marL="914400" lvl="2" indent="0">
              <a:buNone/>
            </a:pPr>
            <a:r>
              <a:rPr lang="en-US" sz="2400" b="1" dirty="0"/>
              <a:t>“On-Site” TIF		$8.0 million</a:t>
            </a:r>
          </a:p>
          <a:p>
            <a:pPr marL="914400" lvl="2" indent="0">
              <a:buNone/>
            </a:pPr>
            <a:r>
              <a:rPr lang="en-US" sz="2400" b="1" dirty="0"/>
              <a:t>		</a:t>
            </a:r>
            <a:r>
              <a:rPr lang="en-US" sz="2000" b="1" dirty="0"/>
              <a:t>	</a:t>
            </a:r>
            <a:r>
              <a:rPr lang="en-US" sz="2000" dirty="0"/>
              <a:t>To be created by developer and paid as TIF is 				created – City to issue bonds to reimburse developer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41B634-D6C3-F4A2-5568-14AE9EAA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9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8057-9196-50EE-BA45-F7C73B51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A1DC7-AD22-F258-A698-E824F64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460763" cy="47700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Public Entertainment Complex	Cost			$17.0 million</a:t>
            </a:r>
          </a:p>
          <a:p>
            <a:pPr marL="0" indent="0">
              <a:buNone/>
            </a:pPr>
            <a:r>
              <a:rPr lang="en-US" sz="2400" b="1" dirty="0"/>
              <a:t>State (Iowa Reinvestment District Program)		$17.0 million</a:t>
            </a:r>
          </a:p>
          <a:p>
            <a:pPr lvl="1"/>
            <a:r>
              <a:rPr lang="en-US" sz="2000" dirty="0"/>
              <a:t>Activates the space beyond retail activities to drive retail activities</a:t>
            </a:r>
          </a:p>
          <a:p>
            <a:pPr lvl="2"/>
            <a:r>
              <a:rPr lang="en-US" sz="1800" dirty="0"/>
              <a:t>Year-Round Indoor / Outdoor Activities</a:t>
            </a:r>
          </a:p>
          <a:p>
            <a:pPr lvl="2"/>
            <a:r>
              <a:rPr lang="en-US" sz="1800" dirty="0"/>
              <a:t>Indoor / Outdoor Concerts </a:t>
            </a:r>
          </a:p>
          <a:p>
            <a:pPr lvl="2"/>
            <a:r>
              <a:rPr lang="en-US" sz="1800" dirty="0"/>
              <a:t>Farmers Market</a:t>
            </a:r>
          </a:p>
          <a:p>
            <a:pPr lvl="2"/>
            <a:r>
              <a:rPr lang="en-US" sz="1800" dirty="0"/>
              <a:t>Water Feature</a:t>
            </a:r>
          </a:p>
          <a:p>
            <a:pPr lvl="2"/>
            <a:r>
              <a:rPr lang="en-US" sz="1800" dirty="0"/>
              <a:t>Brewery / Pickleball</a:t>
            </a:r>
          </a:p>
          <a:p>
            <a:pPr lvl="2"/>
            <a:r>
              <a:rPr lang="en-US" sz="1800" dirty="0"/>
              <a:t>Misc. Entertainment</a:t>
            </a:r>
          </a:p>
          <a:p>
            <a:pPr lvl="2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1062DB-3F63-A824-A93A-CFABE769E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24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F5D7-E469-505B-935E-F5F31040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3586E-AC9A-EEAE-3C68-0B1C5211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0364560" cy="47700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Site Prep Cost					$21.0M</a:t>
            </a:r>
          </a:p>
          <a:p>
            <a:pPr marL="0" indent="0">
              <a:buNone/>
            </a:pPr>
            <a:r>
              <a:rPr lang="en-US" sz="2400" b="1" dirty="0"/>
              <a:t>Public Entertainment Complex			$17.0M	</a:t>
            </a:r>
          </a:p>
          <a:p>
            <a:pPr marL="0" indent="0">
              <a:buNone/>
            </a:pPr>
            <a:r>
              <a:rPr lang="en-US" sz="2400" b="1" dirty="0"/>
              <a:t>Vertical Investments				</a:t>
            </a:r>
            <a:r>
              <a:rPr lang="en-US" sz="2400" b="1" u="sng" dirty="0"/>
              <a:t>$42.0M</a:t>
            </a:r>
          </a:p>
          <a:p>
            <a:pPr marL="0" indent="0">
              <a:buNone/>
            </a:pPr>
            <a:r>
              <a:rPr lang="en-US" sz="2000" i="1" dirty="0"/>
              <a:t>(Hotel, Commercial, Retail)	</a:t>
            </a:r>
          </a:p>
          <a:p>
            <a:pPr marL="0" lvl="2" indent="0">
              <a:buNone/>
            </a:pPr>
            <a:r>
              <a:rPr lang="en-US" sz="2400" b="1" dirty="0"/>
              <a:t>Total Investment 					$80.0M</a:t>
            </a:r>
            <a:r>
              <a:rPr lang="en-US" sz="3200" dirty="0"/>
              <a:t>		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24DCB8-89EB-ED71-D8E2-24EF289D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80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F12C-F31C-C5B3-5015-03F45A56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1D801-C7C9-E065-E212-083A254D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86A2-610E-4690-8FCF-B1AC7DC4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A0664-EED8-C4B5-F425-6FE05AEA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Lease Rates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200" dirty="0"/>
              <a:t>Current			$2.00 - $4.00 / sq ft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Post Development</a:t>
            </a:r>
            <a:r>
              <a:rPr lang="en-US" sz="2600" b="1" dirty="0"/>
              <a:t>	</a:t>
            </a:r>
            <a:r>
              <a:rPr lang="en-US" dirty="0"/>
              <a:t>	</a:t>
            </a:r>
            <a:endParaRPr lang="en-US" sz="1400" dirty="0"/>
          </a:p>
          <a:p>
            <a:pPr marL="0" indent="0">
              <a:buNone/>
            </a:pPr>
            <a:r>
              <a:rPr lang="en-US" sz="2200" dirty="0"/>
              <a:t>	Power Center		$6.00 – 14.00 / sq ft	</a:t>
            </a:r>
          </a:p>
          <a:p>
            <a:pPr marL="457200" lvl="1" indent="0">
              <a:buNone/>
            </a:pPr>
            <a:r>
              <a:rPr lang="en-US" sz="2200" dirty="0"/>
              <a:t>	New Strip Center		$18.00 - $25.00 / sq ft		</a:t>
            </a:r>
          </a:p>
          <a:p>
            <a:pPr lvl="1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044AF2-4280-80BA-528A-1E8A723F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39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11B3-D3D6-1AF7-D423-71AAD25A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C5CAA-EF06-353F-BC1D-A16C0B16F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Property Taxes	</a:t>
            </a:r>
          </a:p>
          <a:p>
            <a:pPr marL="457200" lvl="1" indent="0">
              <a:buNone/>
            </a:pPr>
            <a:r>
              <a:rPr lang="en-US" sz="2200" dirty="0"/>
              <a:t>Current 			            $110k / year	</a:t>
            </a:r>
          </a:p>
          <a:p>
            <a:pPr marL="457200" lvl="1" indent="0">
              <a:buNone/>
            </a:pPr>
            <a:r>
              <a:rPr lang="en-US" sz="2200" dirty="0"/>
              <a:t>Post Re-Development		$2.1M / year</a:t>
            </a:r>
          </a:p>
          <a:p>
            <a:pPr marL="457200" lvl="1" indent="0">
              <a:buNone/>
            </a:pPr>
            <a:r>
              <a:rPr lang="en-US" sz="2200" dirty="0"/>
              <a:t>Increase 				$2.0M / year</a:t>
            </a:r>
          </a:p>
          <a:p>
            <a:pPr marL="457200" lvl="1" indent="0">
              <a:buNone/>
            </a:pPr>
            <a:endParaRPr lang="en-US" sz="2200" dirty="0"/>
          </a:p>
          <a:p>
            <a:pPr lvl="2"/>
            <a:r>
              <a:rPr lang="en-US" sz="2400" dirty="0"/>
              <a:t>20 Years			$40.0M</a:t>
            </a:r>
          </a:p>
          <a:p>
            <a:pPr lvl="2"/>
            <a:r>
              <a:rPr lang="en-US" sz="2400" dirty="0"/>
              <a:t>30 Years			$60.0M	</a:t>
            </a:r>
          </a:p>
          <a:p>
            <a:pPr lvl="2"/>
            <a:r>
              <a:rPr lang="en-US" sz="2400" dirty="0"/>
              <a:t>50 Years		         	$100M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44D221-CEDC-A093-F6D8-67A4CCEA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8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99819-B5C0-6F66-D0E4-0695FE8556D3}"/>
              </a:ext>
            </a:extLst>
          </p:cNvPr>
          <p:cNvSpPr/>
          <p:nvPr/>
        </p:nvSpPr>
        <p:spPr>
          <a:xfrm>
            <a:off x="7716033" y="0"/>
            <a:ext cx="44759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7B0F235-8FAA-032D-CFAA-B8A06AA5A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3927" r="-10377" b="596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D2A7B7-7B41-49BA-B6D4-10EC888FD5BD}"/>
              </a:ext>
            </a:extLst>
          </p:cNvPr>
          <p:cNvSpPr txBox="1"/>
          <p:nvPr/>
        </p:nvSpPr>
        <p:spPr>
          <a:xfrm>
            <a:off x="5784471" y="3234079"/>
            <a:ext cx="5808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Futura Hv BT" panose="020B0702020204020204" pitchFamily="34" charset="0"/>
              </a:rPr>
              <a:t>Must be willing to  think differently…</a:t>
            </a:r>
          </a:p>
          <a:p>
            <a:pPr algn="r"/>
            <a:endParaRPr lang="en-US" sz="40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pPr algn="r"/>
            <a:endParaRPr lang="en-US" sz="4000" dirty="0">
              <a:solidFill>
                <a:schemeClr val="bg1"/>
              </a:solidFill>
              <a:latin typeface="Futura Hv BT" panose="020B07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8C9E-8358-889D-84C7-C7553551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6BC5E-F16E-74DC-11B4-B2BAAF877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11745685" cy="47700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Sales Tax</a:t>
            </a:r>
          </a:p>
          <a:p>
            <a:pPr marL="457200" lvl="1" indent="0">
              <a:buNone/>
            </a:pPr>
            <a:r>
              <a:rPr lang="en-US" sz="2200" dirty="0"/>
              <a:t>Current				$112k / year </a:t>
            </a:r>
          </a:p>
          <a:p>
            <a:pPr marL="457200" lvl="1" indent="0">
              <a:buNone/>
            </a:pPr>
            <a:r>
              <a:rPr lang="en-US" sz="2200" dirty="0"/>
              <a:t>Post Re-Development (2025)	$1.3M / year</a:t>
            </a:r>
          </a:p>
          <a:p>
            <a:pPr marL="457200" lvl="1" indent="0">
              <a:buNone/>
            </a:pPr>
            <a:r>
              <a:rPr lang="en-US" sz="2200" dirty="0"/>
              <a:t>Increase 				$1.2M / year</a:t>
            </a:r>
          </a:p>
          <a:p>
            <a:pPr marL="457200" lvl="1" indent="0">
              <a:buNone/>
            </a:pPr>
            <a:endParaRPr lang="en-US" sz="2200" dirty="0"/>
          </a:p>
          <a:p>
            <a:pPr lvl="2"/>
            <a:r>
              <a:rPr lang="en-US" sz="2400" dirty="0"/>
              <a:t>20 Years (Thru 2041)	$29.8M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03AD57-AD18-BC1B-7D8B-2C6B6A46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1" y="213356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291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DBE05FF-E2E7-E944-B6AD-BD27A5A619D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5914B5-678C-584B-5E91-D1200F53EC6E}"/>
              </a:ext>
            </a:extLst>
          </p:cNvPr>
          <p:cNvSpPr/>
          <p:nvPr/>
        </p:nvSpPr>
        <p:spPr>
          <a:xfrm>
            <a:off x="-815009" y="2514601"/>
            <a:ext cx="13506680" cy="4686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8B20424-D0B7-41D0-82A5-8313D87C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2" y="5654579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393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B97547-F028-B490-CF9B-9E3FB9B60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0" t="14495" r="7654"/>
          <a:stretch/>
        </p:blipFill>
        <p:spPr>
          <a:xfrm>
            <a:off x="-1210179" y="0"/>
            <a:ext cx="1461235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40324A-074A-69A9-CC1C-26B5DA3ADC68}"/>
              </a:ext>
            </a:extLst>
          </p:cNvPr>
          <p:cNvSpPr/>
          <p:nvPr/>
        </p:nvSpPr>
        <p:spPr>
          <a:xfrm>
            <a:off x="-815009" y="2514601"/>
            <a:ext cx="13506680" cy="4686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2162C2D-5886-F5D5-47F3-6A41B835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2" y="5654579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26EBA248-880A-D488-E7A6-EFA5B81938A7}"/>
              </a:ext>
            </a:extLst>
          </p:cNvPr>
          <p:cNvSpPr/>
          <p:nvPr/>
        </p:nvSpPr>
        <p:spPr>
          <a:xfrm>
            <a:off x="470265" y="1698171"/>
            <a:ext cx="5682708" cy="2446539"/>
          </a:xfrm>
          <a:custGeom>
            <a:avLst/>
            <a:gdLst>
              <a:gd name="connsiteX0" fmla="*/ 0 w 3762102"/>
              <a:gd name="connsiteY0" fmla="*/ 888275 h 888275"/>
              <a:gd name="connsiteX1" fmla="*/ 222069 w 3762102"/>
              <a:gd name="connsiteY1" fmla="*/ 0 h 888275"/>
              <a:gd name="connsiteX2" fmla="*/ 3540033 w 3762102"/>
              <a:gd name="connsiteY2" fmla="*/ 0 h 888275"/>
              <a:gd name="connsiteX3" fmla="*/ 3762102 w 3762102"/>
              <a:gd name="connsiteY3" fmla="*/ 888275 h 888275"/>
              <a:gd name="connsiteX4" fmla="*/ 0 w 3762102"/>
              <a:gd name="connsiteY4" fmla="*/ 888275 h 888275"/>
              <a:gd name="connsiteX0" fmla="*/ 117565 w 3879667"/>
              <a:gd name="connsiteY0" fmla="*/ 888275 h 888275"/>
              <a:gd name="connsiteX1" fmla="*/ 0 w 3879667"/>
              <a:gd name="connsiteY1" fmla="*/ 26126 h 888275"/>
              <a:gd name="connsiteX2" fmla="*/ 3657598 w 3879667"/>
              <a:gd name="connsiteY2" fmla="*/ 0 h 888275"/>
              <a:gd name="connsiteX3" fmla="*/ 3879667 w 3879667"/>
              <a:gd name="connsiteY3" fmla="*/ 888275 h 888275"/>
              <a:gd name="connsiteX4" fmla="*/ 117565 w 3879667"/>
              <a:gd name="connsiteY4" fmla="*/ 888275 h 888275"/>
              <a:gd name="connsiteX0" fmla="*/ 117565 w 4114798"/>
              <a:gd name="connsiteY0" fmla="*/ 1436915 h 1436915"/>
              <a:gd name="connsiteX1" fmla="*/ 0 w 4114798"/>
              <a:gd name="connsiteY1" fmla="*/ 574766 h 1436915"/>
              <a:gd name="connsiteX2" fmla="*/ 4114798 w 4114798"/>
              <a:gd name="connsiteY2" fmla="*/ 0 h 1436915"/>
              <a:gd name="connsiteX3" fmla="*/ 3879667 w 4114798"/>
              <a:gd name="connsiteY3" fmla="*/ 1436915 h 1436915"/>
              <a:gd name="connsiteX4" fmla="*/ 117565 w 4114798"/>
              <a:gd name="connsiteY4" fmla="*/ 1436915 h 1436915"/>
              <a:gd name="connsiteX0" fmla="*/ 117565 w 4924696"/>
              <a:gd name="connsiteY0" fmla="*/ 1436915 h 1436915"/>
              <a:gd name="connsiteX1" fmla="*/ 0 w 4924696"/>
              <a:gd name="connsiteY1" fmla="*/ 574766 h 1436915"/>
              <a:gd name="connsiteX2" fmla="*/ 4114798 w 4924696"/>
              <a:gd name="connsiteY2" fmla="*/ 0 h 1436915"/>
              <a:gd name="connsiteX3" fmla="*/ 4924696 w 4924696"/>
              <a:gd name="connsiteY3" fmla="*/ 248195 h 1436915"/>
              <a:gd name="connsiteX4" fmla="*/ 117565 w 4924696"/>
              <a:gd name="connsiteY4" fmla="*/ 1436915 h 1436915"/>
              <a:gd name="connsiteX0" fmla="*/ 679268 w 4924696"/>
              <a:gd name="connsiteY0" fmla="*/ 1240972 h 1240972"/>
              <a:gd name="connsiteX1" fmla="*/ 0 w 4924696"/>
              <a:gd name="connsiteY1" fmla="*/ 574766 h 1240972"/>
              <a:gd name="connsiteX2" fmla="*/ 4114798 w 4924696"/>
              <a:gd name="connsiteY2" fmla="*/ 0 h 1240972"/>
              <a:gd name="connsiteX3" fmla="*/ 4924696 w 4924696"/>
              <a:gd name="connsiteY3" fmla="*/ 248195 h 1240972"/>
              <a:gd name="connsiteX4" fmla="*/ 679268 w 4924696"/>
              <a:gd name="connsiteY4" fmla="*/ 1240972 h 1240972"/>
              <a:gd name="connsiteX0" fmla="*/ 679268 w 5068387"/>
              <a:gd name="connsiteY0" fmla="*/ 1240972 h 1240972"/>
              <a:gd name="connsiteX1" fmla="*/ 0 w 5068387"/>
              <a:gd name="connsiteY1" fmla="*/ 574766 h 1240972"/>
              <a:gd name="connsiteX2" fmla="*/ 4114798 w 5068387"/>
              <a:gd name="connsiteY2" fmla="*/ 0 h 1240972"/>
              <a:gd name="connsiteX3" fmla="*/ 5068387 w 5068387"/>
              <a:gd name="connsiteY3" fmla="*/ 326572 h 1240972"/>
              <a:gd name="connsiteX4" fmla="*/ 679268 w 5068387"/>
              <a:gd name="connsiteY4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679268 w 5107576"/>
              <a:gd name="connsiteY4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4341017 w 5107576"/>
              <a:gd name="connsiteY4" fmla="*/ 498098 h 1240972"/>
              <a:gd name="connsiteX5" fmla="*/ 679268 w 5107576"/>
              <a:gd name="connsiteY5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4341017 w 5107576"/>
              <a:gd name="connsiteY4" fmla="*/ 498098 h 1240972"/>
              <a:gd name="connsiteX5" fmla="*/ 1879828 w 5107576"/>
              <a:gd name="connsiteY5" fmla="*/ 993754 h 1240972"/>
              <a:gd name="connsiteX6" fmla="*/ 679268 w 5107576"/>
              <a:gd name="connsiteY6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4341017 w 5107576"/>
              <a:gd name="connsiteY4" fmla="*/ 498098 h 1240972"/>
              <a:gd name="connsiteX5" fmla="*/ 3076240 w 5107576"/>
              <a:gd name="connsiteY5" fmla="*/ 745926 h 1240972"/>
              <a:gd name="connsiteX6" fmla="*/ 1879828 w 5107576"/>
              <a:gd name="connsiteY6" fmla="*/ 993754 h 1240972"/>
              <a:gd name="connsiteX7" fmla="*/ 679268 w 5107576"/>
              <a:gd name="connsiteY7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3383888 w 5107576"/>
              <a:gd name="connsiteY4" fmla="*/ 669014 h 1240972"/>
              <a:gd name="connsiteX5" fmla="*/ 3076240 w 5107576"/>
              <a:gd name="connsiteY5" fmla="*/ 745926 h 1240972"/>
              <a:gd name="connsiteX6" fmla="*/ 1879828 w 5107576"/>
              <a:gd name="connsiteY6" fmla="*/ 993754 h 1240972"/>
              <a:gd name="connsiteX7" fmla="*/ 679268 w 5107576"/>
              <a:gd name="connsiteY7" fmla="*/ 1240972 h 1240972"/>
              <a:gd name="connsiteX0" fmla="*/ 679268 w 5107576"/>
              <a:gd name="connsiteY0" fmla="*/ 1240972 h 2446539"/>
              <a:gd name="connsiteX1" fmla="*/ 0 w 5107576"/>
              <a:gd name="connsiteY1" fmla="*/ 574766 h 2446539"/>
              <a:gd name="connsiteX2" fmla="*/ 4114798 w 5107576"/>
              <a:gd name="connsiteY2" fmla="*/ 0 h 2446539"/>
              <a:gd name="connsiteX3" fmla="*/ 5107576 w 5107576"/>
              <a:gd name="connsiteY3" fmla="*/ 339635 h 2446539"/>
              <a:gd name="connsiteX4" fmla="*/ 3383888 w 5107576"/>
              <a:gd name="connsiteY4" fmla="*/ 669014 h 2446539"/>
              <a:gd name="connsiteX5" fmla="*/ 3076240 w 5107576"/>
              <a:gd name="connsiteY5" fmla="*/ 745926 h 2446539"/>
              <a:gd name="connsiteX6" fmla="*/ 1811462 w 5107576"/>
              <a:gd name="connsiteY6" fmla="*/ 2446539 h 2446539"/>
              <a:gd name="connsiteX7" fmla="*/ 679268 w 5107576"/>
              <a:gd name="connsiteY7" fmla="*/ 1240972 h 2446539"/>
              <a:gd name="connsiteX0" fmla="*/ 679268 w 5340876"/>
              <a:gd name="connsiteY0" fmla="*/ 1240972 h 2446539"/>
              <a:gd name="connsiteX1" fmla="*/ 0 w 5340876"/>
              <a:gd name="connsiteY1" fmla="*/ 574766 h 2446539"/>
              <a:gd name="connsiteX2" fmla="*/ 4114798 w 5340876"/>
              <a:gd name="connsiteY2" fmla="*/ 0 h 2446539"/>
              <a:gd name="connsiteX3" fmla="*/ 5107576 w 5340876"/>
              <a:gd name="connsiteY3" fmla="*/ 339635 h 2446539"/>
              <a:gd name="connsiteX4" fmla="*/ 3383888 w 5340876"/>
              <a:gd name="connsiteY4" fmla="*/ 669014 h 2446539"/>
              <a:gd name="connsiteX5" fmla="*/ 5340876 w 5340876"/>
              <a:gd name="connsiteY5" fmla="*/ 1438136 h 2446539"/>
              <a:gd name="connsiteX6" fmla="*/ 1811462 w 5340876"/>
              <a:gd name="connsiteY6" fmla="*/ 2446539 h 2446539"/>
              <a:gd name="connsiteX7" fmla="*/ 679268 w 5340876"/>
              <a:gd name="connsiteY7" fmla="*/ 1240972 h 2446539"/>
              <a:gd name="connsiteX0" fmla="*/ 679268 w 5340876"/>
              <a:gd name="connsiteY0" fmla="*/ 1240972 h 2446539"/>
              <a:gd name="connsiteX1" fmla="*/ 0 w 5340876"/>
              <a:gd name="connsiteY1" fmla="*/ 574766 h 2446539"/>
              <a:gd name="connsiteX2" fmla="*/ 4114798 w 5340876"/>
              <a:gd name="connsiteY2" fmla="*/ 0 h 2446539"/>
              <a:gd name="connsiteX3" fmla="*/ 5107576 w 5340876"/>
              <a:gd name="connsiteY3" fmla="*/ 339635 h 2446539"/>
              <a:gd name="connsiteX4" fmla="*/ 3298430 w 5340876"/>
              <a:gd name="connsiteY4" fmla="*/ 686106 h 2446539"/>
              <a:gd name="connsiteX5" fmla="*/ 5340876 w 5340876"/>
              <a:gd name="connsiteY5" fmla="*/ 1438136 h 2446539"/>
              <a:gd name="connsiteX6" fmla="*/ 1811462 w 5340876"/>
              <a:gd name="connsiteY6" fmla="*/ 2446539 h 2446539"/>
              <a:gd name="connsiteX7" fmla="*/ 679268 w 5340876"/>
              <a:gd name="connsiteY7" fmla="*/ 1240972 h 2446539"/>
              <a:gd name="connsiteX0" fmla="*/ 679268 w 5340876"/>
              <a:gd name="connsiteY0" fmla="*/ 1240972 h 2446539"/>
              <a:gd name="connsiteX1" fmla="*/ 0 w 5340876"/>
              <a:gd name="connsiteY1" fmla="*/ 574766 h 2446539"/>
              <a:gd name="connsiteX2" fmla="*/ 4114798 w 5340876"/>
              <a:gd name="connsiteY2" fmla="*/ 0 h 2446539"/>
              <a:gd name="connsiteX3" fmla="*/ 5107576 w 5340876"/>
              <a:gd name="connsiteY3" fmla="*/ 339635 h 2446539"/>
              <a:gd name="connsiteX4" fmla="*/ 3298430 w 5340876"/>
              <a:gd name="connsiteY4" fmla="*/ 686106 h 2446539"/>
              <a:gd name="connsiteX5" fmla="*/ 5340876 w 5340876"/>
              <a:gd name="connsiteY5" fmla="*/ 1438136 h 2446539"/>
              <a:gd name="connsiteX6" fmla="*/ 3665899 w 5340876"/>
              <a:gd name="connsiteY6" fmla="*/ 1891063 h 2446539"/>
              <a:gd name="connsiteX7" fmla="*/ 1811462 w 5340876"/>
              <a:gd name="connsiteY7" fmla="*/ 2446539 h 2446539"/>
              <a:gd name="connsiteX8" fmla="*/ 679268 w 5340876"/>
              <a:gd name="connsiteY8" fmla="*/ 1240972 h 2446539"/>
              <a:gd name="connsiteX0" fmla="*/ 679268 w 5340876"/>
              <a:gd name="connsiteY0" fmla="*/ 1240972 h 2446539"/>
              <a:gd name="connsiteX1" fmla="*/ 0 w 5340876"/>
              <a:gd name="connsiteY1" fmla="*/ 574766 h 2446539"/>
              <a:gd name="connsiteX2" fmla="*/ 4114798 w 5340876"/>
              <a:gd name="connsiteY2" fmla="*/ 0 h 2446539"/>
              <a:gd name="connsiteX3" fmla="*/ 5107576 w 5340876"/>
              <a:gd name="connsiteY3" fmla="*/ 339635 h 2446539"/>
              <a:gd name="connsiteX4" fmla="*/ 3298430 w 5340876"/>
              <a:gd name="connsiteY4" fmla="*/ 686106 h 2446539"/>
              <a:gd name="connsiteX5" fmla="*/ 5340876 w 5340876"/>
              <a:gd name="connsiteY5" fmla="*/ 1438136 h 2446539"/>
              <a:gd name="connsiteX6" fmla="*/ 4699941 w 5340876"/>
              <a:gd name="connsiteY6" fmla="*/ 1600506 h 2446539"/>
              <a:gd name="connsiteX7" fmla="*/ 3665899 w 5340876"/>
              <a:gd name="connsiteY7" fmla="*/ 1891063 h 2446539"/>
              <a:gd name="connsiteX8" fmla="*/ 1811462 w 5340876"/>
              <a:gd name="connsiteY8" fmla="*/ 2446539 h 2446539"/>
              <a:gd name="connsiteX9" fmla="*/ 679268 w 5340876"/>
              <a:gd name="connsiteY9" fmla="*/ 1240972 h 2446539"/>
              <a:gd name="connsiteX0" fmla="*/ 679268 w 5682707"/>
              <a:gd name="connsiteY0" fmla="*/ 1240972 h 2446539"/>
              <a:gd name="connsiteX1" fmla="*/ 0 w 5682707"/>
              <a:gd name="connsiteY1" fmla="*/ 574766 h 2446539"/>
              <a:gd name="connsiteX2" fmla="*/ 4114798 w 5682707"/>
              <a:gd name="connsiteY2" fmla="*/ 0 h 2446539"/>
              <a:gd name="connsiteX3" fmla="*/ 5107576 w 5682707"/>
              <a:gd name="connsiteY3" fmla="*/ 339635 h 2446539"/>
              <a:gd name="connsiteX4" fmla="*/ 3298430 w 5682707"/>
              <a:gd name="connsiteY4" fmla="*/ 686106 h 2446539"/>
              <a:gd name="connsiteX5" fmla="*/ 5340876 w 5682707"/>
              <a:gd name="connsiteY5" fmla="*/ 1438136 h 2446539"/>
              <a:gd name="connsiteX6" fmla="*/ 5682707 w 5682707"/>
              <a:gd name="connsiteY6" fmla="*/ 1574869 h 2446539"/>
              <a:gd name="connsiteX7" fmla="*/ 3665899 w 5682707"/>
              <a:gd name="connsiteY7" fmla="*/ 1891063 h 2446539"/>
              <a:gd name="connsiteX8" fmla="*/ 1811462 w 5682707"/>
              <a:gd name="connsiteY8" fmla="*/ 2446539 h 2446539"/>
              <a:gd name="connsiteX9" fmla="*/ 679268 w 5682707"/>
              <a:gd name="connsiteY9" fmla="*/ 1240972 h 2446539"/>
              <a:gd name="connsiteX0" fmla="*/ 679268 w 5682707"/>
              <a:gd name="connsiteY0" fmla="*/ 1240972 h 2446539"/>
              <a:gd name="connsiteX1" fmla="*/ 0 w 5682707"/>
              <a:gd name="connsiteY1" fmla="*/ 574766 h 2446539"/>
              <a:gd name="connsiteX2" fmla="*/ 4114798 w 5682707"/>
              <a:gd name="connsiteY2" fmla="*/ 0 h 2446539"/>
              <a:gd name="connsiteX3" fmla="*/ 5107576 w 5682707"/>
              <a:gd name="connsiteY3" fmla="*/ 339635 h 2446539"/>
              <a:gd name="connsiteX4" fmla="*/ 3298430 w 5682707"/>
              <a:gd name="connsiteY4" fmla="*/ 686106 h 2446539"/>
              <a:gd name="connsiteX5" fmla="*/ 5340876 w 5682707"/>
              <a:gd name="connsiteY5" fmla="*/ 1438136 h 2446539"/>
              <a:gd name="connsiteX6" fmla="*/ 5682707 w 5682707"/>
              <a:gd name="connsiteY6" fmla="*/ 1574869 h 2446539"/>
              <a:gd name="connsiteX7" fmla="*/ 3247156 w 5682707"/>
              <a:gd name="connsiteY7" fmla="*/ 2019250 h 2446539"/>
              <a:gd name="connsiteX8" fmla="*/ 1811462 w 5682707"/>
              <a:gd name="connsiteY8" fmla="*/ 2446539 h 2446539"/>
              <a:gd name="connsiteX9" fmla="*/ 679268 w 5682707"/>
              <a:gd name="connsiteY9" fmla="*/ 1240972 h 2446539"/>
              <a:gd name="connsiteX0" fmla="*/ 679268 w 5340876"/>
              <a:gd name="connsiteY0" fmla="*/ 1240972 h 2446539"/>
              <a:gd name="connsiteX1" fmla="*/ 0 w 5340876"/>
              <a:gd name="connsiteY1" fmla="*/ 574766 h 2446539"/>
              <a:gd name="connsiteX2" fmla="*/ 4114798 w 5340876"/>
              <a:gd name="connsiteY2" fmla="*/ 0 h 2446539"/>
              <a:gd name="connsiteX3" fmla="*/ 5107576 w 5340876"/>
              <a:gd name="connsiteY3" fmla="*/ 339635 h 2446539"/>
              <a:gd name="connsiteX4" fmla="*/ 3298430 w 5340876"/>
              <a:gd name="connsiteY4" fmla="*/ 686106 h 2446539"/>
              <a:gd name="connsiteX5" fmla="*/ 5340876 w 5340876"/>
              <a:gd name="connsiteY5" fmla="*/ 1438136 h 2446539"/>
              <a:gd name="connsiteX6" fmla="*/ 3580442 w 5340876"/>
              <a:gd name="connsiteY6" fmla="*/ 2232895 h 2446539"/>
              <a:gd name="connsiteX7" fmla="*/ 3247156 w 5340876"/>
              <a:gd name="connsiteY7" fmla="*/ 2019250 h 2446539"/>
              <a:gd name="connsiteX8" fmla="*/ 1811462 w 5340876"/>
              <a:gd name="connsiteY8" fmla="*/ 2446539 h 2446539"/>
              <a:gd name="connsiteX9" fmla="*/ 679268 w 5340876"/>
              <a:gd name="connsiteY9" fmla="*/ 1240972 h 2446539"/>
              <a:gd name="connsiteX0" fmla="*/ 679268 w 5682708"/>
              <a:gd name="connsiteY0" fmla="*/ 1240972 h 2446539"/>
              <a:gd name="connsiteX1" fmla="*/ 0 w 5682708"/>
              <a:gd name="connsiteY1" fmla="*/ 574766 h 2446539"/>
              <a:gd name="connsiteX2" fmla="*/ 4114798 w 5682708"/>
              <a:gd name="connsiteY2" fmla="*/ 0 h 2446539"/>
              <a:gd name="connsiteX3" fmla="*/ 5107576 w 5682708"/>
              <a:gd name="connsiteY3" fmla="*/ 339635 h 2446539"/>
              <a:gd name="connsiteX4" fmla="*/ 3298430 w 5682708"/>
              <a:gd name="connsiteY4" fmla="*/ 686106 h 2446539"/>
              <a:gd name="connsiteX5" fmla="*/ 5682708 w 5682708"/>
              <a:gd name="connsiteY5" fmla="*/ 1566323 h 2446539"/>
              <a:gd name="connsiteX6" fmla="*/ 3580442 w 5682708"/>
              <a:gd name="connsiteY6" fmla="*/ 2232895 h 2446539"/>
              <a:gd name="connsiteX7" fmla="*/ 3247156 w 5682708"/>
              <a:gd name="connsiteY7" fmla="*/ 2019250 h 2446539"/>
              <a:gd name="connsiteX8" fmla="*/ 1811462 w 5682708"/>
              <a:gd name="connsiteY8" fmla="*/ 2446539 h 2446539"/>
              <a:gd name="connsiteX9" fmla="*/ 679268 w 5682708"/>
              <a:gd name="connsiteY9" fmla="*/ 1240972 h 244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82708" h="2446539">
                <a:moveTo>
                  <a:pt x="679268" y="1240972"/>
                </a:moveTo>
                <a:lnTo>
                  <a:pt x="0" y="574766"/>
                </a:lnTo>
                <a:lnTo>
                  <a:pt x="4114798" y="0"/>
                </a:lnTo>
                <a:lnTo>
                  <a:pt x="5107576" y="339635"/>
                </a:lnTo>
                <a:lnTo>
                  <a:pt x="3298430" y="686106"/>
                </a:lnTo>
                <a:lnTo>
                  <a:pt x="5682708" y="1566323"/>
                </a:lnTo>
                <a:lnTo>
                  <a:pt x="3580442" y="2232895"/>
                </a:lnTo>
                <a:lnTo>
                  <a:pt x="3247156" y="2019250"/>
                </a:lnTo>
                <a:lnTo>
                  <a:pt x="1811462" y="2446539"/>
                </a:lnTo>
                <a:lnTo>
                  <a:pt x="679268" y="1240972"/>
                </a:lnTo>
                <a:close/>
              </a:path>
            </a:pathLst>
          </a:custGeom>
          <a:solidFill>
            <a:srgbClr val="D33B3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6FB96-1B49-A5BE-76D3-0E2C6EF9062B}"/>
              </a:ext>
            </a:extLst>
          </p:cNvPr>
          <p:cNvSpPr txBox="1"/>
          <p:nvPr/>
        </p:nvSpPr>
        <p:spPr>
          <a:xfrm>
            <a:off x="6863115" y="3810448"/>
            <a:ext cx="3329157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Power Retail Center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C85820-4E09-9A27-A661-D666D8A1244A}"/>
              </a:ext>
            </a:extLst>
          </p:cNvPr>
          <p:cNvCxnSpPr>
            <a:cxnSpLocks/>
          </p:cNvCxnSpPr>
          <p:nvPr/>
        </p:nvCxnSpPr>
        <p:spPr>
          <a:xfrm flipH="1" flipV="1">
            <a:off x="9252318" y="2476274"/>
            <a:ext cx="237692" cy="114409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29AACFB-C5B4-EA17-01A3-F7368F0EC0E5}"/>
              </a:ext>
            </a:extLst>
          </p:cNvPr>
          <p:cNvCxnSpPr>
            <a:cxnSpLocks/>
          </p:cNvCxnSpPr>
          <p:nvPr/>
        </p:nvCxnSpPr>
        <p:spPr>
          <a:xfrm flipH="1" flipV="1">
            <a:off x="7665578" y="2939143"/>
            <a:ext cx="487110" cy="76912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78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4FF29-FDBE-26FE-932B-65F43F9F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529" y="-318247"/>
            <a:ext cx="13411200" cy="74944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E177DB-71A6-C085-2F12-57A46DD89C7D}"/>
              </a:ext>
            </a:extLst>
          </p:cNvPr>
          <p:cNvSpPr/>
          <p:nvPr/>
        </p:nvSpPr>
        <p:spPr>
          <a:xfrm>
            <a:off x="-815009" y="2514601"/>
            <a:ext cx="13506680" cy="4686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C039BDA-1121-F1D2-906A-C15F2B8A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2" y="5654579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rapezoid 12">
            <a:extLst>
              <a:ext uri="{FF2B5EF4-FFF2-40B4-BE49-F238E27FC236}">
                <a16:creationId xmlns:a16="http://schemas.microsoft.com/office/drawing/2014/main" id="{72EBC3E7-72E0-DD47-759C-7ACBEF782524}"/>
              </a:ext>
            </a:extLst>
          </p:cNvPr>
          <p:cNvSpPr/>
          <p:nvPr/>
        </p:nvSpPr>
        <p:spPr>
          <a:xfrm>
            <a:off x="2588400" y="1463039"/>
            <a:ext cx="8515028" cy="1358538"/>
          </a:xfrm>
          <a:custGeom>
            <a:avLst/>
            <a:gdLst>
              <a:gd name="connsiteX0" fmla="*/ 0 w 3762102"/>
              <a:gd name="connsiteY0" fmla="*/ 888275 h 888275"/>
              <a:gd name="connsiteX1" fmla="*/ 222069 w 3762102"/>
              <a:gd name="connsiteY1" fmla="*/ 0 h 888275"/>
              <a:gd name="connsiteX2" fmla="*/ 3540033 w 3762102"/>
              <a:gd name="connsiteY2" fmla="*/ 0 h 888275"/>
              <a:gd name="connsiteX3" fmla="*/ 3762102 w 3762102"/>
              <a:gd name="connsiteY3" fmla="*/ 888275 h 888275"/>
              <a:gd name="connsiteX4" fmla="*/ 0 w 3762102"/>
              <a:gd name="connsiteY4" fmla="*/ 888275 h 888275"/>
              <a:gd name="connsiteX0" fmla="*/ 117565 w 3879667"/>
              <a:gd name="connsiteY0" fmla="*/ 888275 h 888275"/>
              <a:gd name="connsiteX1" fmla="*/ 0 w 3879667"/>
              <a:gd name="connsiteY1" fmla="*/ 26126 h 888275"/>
              <a:gd name="connsiteX2" fmla="*/ 3657598 w 3879667"/>
              <a:gd name="connsiteY2" fmla="*/ 0 h 888275"/>
              <a:gd name="connsiteX3" fmla="*/ 3879667 w 3879667"/>
              <a:gd name="connsiteY3" fmla="*/ 888275 h 888275"/>
              <a:gd name="connsiteX4" fmla="*/ 117565 w 3879667"/>
              <a:gd name="connsiteY4" fmla="*/ 888275 h 888275"/>
              <a:gd name="connsiteX0" fmla="*/ 117565 w 4114798"/>
              <a:gd name="connsiteY0" fmla="*/ 1436915 h 1436915"/>
              <a:gd name="connsiteX1" fmla="*/ 0 w 4114798"/>
              <a:gd name="connsiteY1" fmla="*/ 574766 h 1436915"/>
              <a:gd name="connsiteX2" fmla="*/ 4114798 w 4114798"/>
              <a:gd name="connsiteY2" fmla="*/ 0 h 1436915"/>
              <a:gd name="connsiteX3" fmla="*/ 3879667 w 4114798"/>
              <a:gd name="connsiteY3" fmla="*/ 1436915 h 1436915"/>
              <a:gd name="connsiteX4" fmla="*/ 117565 w 4114798"/>
              <a:gd name="connsiteY4" fmla="*/ 1436915 h 1436915"/>
              <a:gd name="connsiteX0" fmla="*/ 117565 w 4924696"/>
              <a:gd name="connsiteY0" fmla="*/ 1436915 h 1436915"/>
              <a:gd name="connsiteX1" fmla="*/ 0 w 4924696"/>
              <a:gd name="connsiteY1" fmla="*/ 574766 h 1436915"/>
              <a:gd name="connsiteX2" fmla="*/ 4114798 w 4924696"/>
              <a:gd name="connsiteY2" fmla="*/ 0 h 1436915"/>
              <a:gd name="connsiteX3" fmla="*/ 4924696 w 4924696"/>
              <a:gd name="connsiteY3" fmla="*/ 248195 h 1436915"/>
              <a:gd name="connsiteX4" fmla="*/ 117565 w 4924696"/>
              <a:gd name="connsiteY4" fmla="*/ 1436915 h 1436915"/>
              <a:gd name="connsiteX0" fmla="*/ 679268 w 4924696"/>
              <a:gd name="connsiteY0" fmla="*/ 1240972 h 1240972"/>
              <a:gd name="connsiteX1" fmla="*/ 0 w 4924696"/>
              <a:gd name="connsiteY1" fmla="*/ 574766 h 1240972"/>
              <a:gd name="connsiteX2" fmla="*/ 4114798 w 4924696"/>
              <a:gd name="connsiteY2" fmla="*/ 0 h 1240972"/>
              <a:gd name="connsiteX3" fmla="*/ 4924696 w 4924696"/>
              <a:gd name="connsiteY3" fmla="*/ 248195 h 1240972"/>
              <a:gd name="connsiteX4" fmla="*/ 679268 w 4924696"/>
              <a:gd name="connsiteY4" fmla="*/ 1240972 h 1240972"/>
              <a:gd name="connsiteX0" fmla="*/ 679268 w 5068387"/>
              <a:gd name="connsiteY0" fmla="*/ 1240972 h 1240972"/>
              <a:gd name="connsiteX1" fmla="*/ 0 w 5068387"/>
              <a:gd name="connsiteY1" fmla="*/ 574766 h 1240972"/>
              <a:gd name="connsiteX2" fmla="*/ 4114798 w 5068387"/>
              <a:gd name="connsiteY2" fmla="*/ 0 h 1240972"/>
              <a:gd name="connsiteX3" fmla="*/ 5068387 w 5068387"/>
              <a:gd name="connsiteY3" fmla="*/ 326572 h 1240972"/>
              <a:gd name="connsiteX4" fmla="*/ 679268 w 5068387"/>
              <a:gd name="connsiteY4" fmla="*/ 1240972 h 1240972"/>
              <a:gd name="connsiteX0" fmla="*/ 679268 w 5107576"/>
              <a:gd name="connsiteY0" fmla="*/ 1240972 h 1240972"/>
              <a:gd name="connsiteX1" fmla="*/ 0 w 5107576"/>
              <a:gd name="connsiteY1" fmla="*/ 574766 h 1240972"/>
              <a:gd name="connsiteX2" fmla="*/ 4114798 w 5107576"/>
              <a:gd name="connsiteY2" fmla="*/ 0 h 1240972"/>
              <a:gd name="connsiteX3" fmla="*/ 5107576 w 5107576"/>
              <a:gd name="connsiteY3" fmla="*/ 339635 h 1240972"/>
              <a:gd name="connsiteX4" fmla="*/ 679268 w 5107576"/>
              <a:gd name="connsiteY4" fmla="*/ 1240972 h 1240972"/>
              <a:gd name="connsiteX0" fmla="*/ 0 w 4428308"/>
              <a:gd name="connsiteY0" fmla="*/ 1489166 h 1489166"/>
              <a:gd name="connsiteX1" fmla="*/ 927463 w 4428308"/>
              <a:gd name="connsiteY1" fmla="*/ 0 h 1489166"/>
              <a:gd name="connsiteX2" fmla="*/ 3435530 w 4428308"/>
              <a:gd name="connsiteY2" fmla="*/ 248194 h 1489166"/>
              <a:gd name="connsiteX3" fmla="*/ 4428308 w 4428308"/>
              <a:gd name="connsiteY3" fmla="*/ 587829 h 1489166"/>
              <a:gd name="connsiteX4" fmla="*/ 0 w 4428308"/>
              <a:gd name="connsiteY4" fmla="*/ 1489166 h 1489166"/>
              <a:gd name="connsiteX0" fmla="*/ 0 w 5394959"/>
              <a:gd name="connsiteY0" fmla="*/ 274320 h 587829"/>
              <a:gd name="connsiteX1" fmla="*/ 1894114 w 5394959"/>
              <a:gd name="connsiteY1" fmla="*/ 0 h 587829"/>
              <a:gd name="connsiteX2" fmla="*/ 4402181 w 5394959"/>
              <a:gd name="connsiteY2" fmla="*/ 248194 h 587829"/>
              <a:gd name="connsiteX3" fmla="*/ 5394959 w 5394959"/>
              <a:gd name="connsiteY3" fmla="*/ 587829 h 587829"/>
              <a:gd name="connsiteX4" fmla="*/ 0 w 5394959"/>
              <a:gd name="connsiteY4" fmla="*/ 274320 h 587829"/>
              <a:gd name="connsiteX0" fmla="*/ 0 w 4402181"/>
              <a:gd name="connsiteY0" fmla="*/ 274320 h 1332412"/>
              <a:gd name="connsiteX1" fmla="*/ 1894114 w 4402181"/>
              <a:gd name="connsiteY1" fmla="*/ 0 h 1332412"/>
              <a:gd name="connsiteX2" fmla="*/ 4402181 w 4402181"/>
              <a:gd name="connsiteY2" fmla="*/ 248194 h 1332412"/>
              <a:gd name="connsiteX3" fmla="*/ 3696787 w 4402181"/>
              <a:gd name="connsiteY3" fmla="*/ 1332412 h 1332412"/>
              <a:gd name="connsiteX4" fmla="*/ 0 w 4402181"/>
              <a:gd name="connsiteY4" fmla="*/ 274320 h 1332412"/>
              <a:gd name="connsiteX0" fmla="*/ 0 w 5590901"/>
              <a:gd name="connsiteY0" fmla="*/ 274320 h 1332412"/>
              <a:gd name="connsiteX1" fmla="*/ 1894114 w 5590901"/>
              <a:gd name="connsiteY1" fmla="*/ 0 h 1332412"/>
              <a:gd name="connsiteX2" fmla="*/ 5590901 w 5590901"/>
              <a:gd name="connsiteY2" fmla="*/ 522514 h 1332412"/>
              <a:gd name="connsiteX3" fmla="*/ 3696787 w 5590901"/>
              <a:gd name="connsiteY3" fmla="*/ 1332412 h 1332412"/>
              <a:gd name="connsiteX4" fmla="*/ 0 w 5590901"/>
              <a:gd name="connsiteY4" fmla="*/ 274320 h 1332412"/>
              <a:gd name="connsiteX0" fmla="*/ 0 w 5669278"/>
              <a:gd name="connsiteY0" fmla="*/ 274320 h 1332412"/>
              <a:gd name="connsiteX1" fmla="*/ 1894114 w 5669278"/>
              <a:gd name="connsiteY1" fmla="*/ 0 h 1332412"/>
              <a:gd name="connsiteX2" fmla="*/ 5669278 w 5669278"/>
              <a:gd name="connsiteY2" fmla="*/ 431074 h 1332412"/>
              <a:gd name="connsiteX3" fmla="*/ 3696787 w 5669278"/>
              <a:gd name="connsiteY3" fmla="*/ 1332412 h 1332412"/>
              <a:gd name="connsiteX4" fmla="*/ 0 w 5669278"/>
              <a:gd name="connsiteY4" fmla="*/ 274320 h 1332412"/>
              <a:gd name="connsiteX0" fmla="*/ 0 w 5669278"/>
              <a:gd name="connsiteY0" fmla="*/ 352698 h 1410790"/>
              <a:gd name="connsiteX1" fmla="*/ 1959428 w 5669278"/>
              <a:gd name="connsiteY1" fmla="*/ 0 h 1410790"/>
              <a:gd name="connsiteX2" fmla="*/ 5669278 w 5669278"/>
              <a:gd name="connsiteY2" fmla="*/ 509452 h 1410790"/>
              <a:gd name="connsiteX3" fmla="*/ 3696787 w 5669278"/>
              <a:gd name="connsiteY3" fmla="*/ 1410790 h 1410790"/>
              <a:gd name="connsiteX4" fmla="*/ 0 w 5669278"/>
              <a:gd name="connsiteY4" fmla="*/ 352698 h 1410790"/>
              <a:gd name="connsiteX0" fmla="*/ 0 w 5669278"/>
              <a:gd name="connsiteY0" fmla="*/ 352698 h 1358538"/>
              <a:gd name="connsiteX1" fmla="*/ 1959428 w 5669278"/>
              <a:gd name="connsiteY1" fmla="*/ 0 h 1358538"/>
              <a:gd name="connsiteX2" fmla="*/ 5669278 w 5669278"/>
              <a:gd name="connsiteY2" fmla="*/ 509452 h 1358538"/>
              <a:gd name="connsiteX3" fmla="*/ 3618410 w 5669278"/>
              <a:gd name="connsiteY3" fmla="*/ 1358538 h 1358538"/>
              <a:gd name="connsiteX4" fmla="*/ 0 w 5669278"/>
              <a:gd name="connsiteY4" fmla="*/ 352698 h 1358538"/>
              <a:gd name="connsiteX0" fmla="*/ 0 w 5669278"/>
              <a:gd name="connsiteY0" fmla="*/ 352698 h 1358538"/>
              <a:gd name="connsiteX1" fmla="*/ 1959428 w 5669278"/>
              <a:gd name="connsiteY1" fmla="*/ 0 h 1358538"/>
              <a:gd name="connsiteX2" fmla="*/ 5669278 w 5669278"/>
              <a:gd name="connsiteY2" fmla="*/ 509452 h 1358538"/>
              <a:gd name="connsiteX3" fmla="*/ 3618410 w 5669278"/>
              <a:gd name="connsiteY3" fmla="*/ 1358538 h 1358538"/>
              <a:gd name="connsiteX4" fmla="*/ 881192 w 5669278"/>
              <a:gd name="connsiteY4" fmla="*/ 579406 h 1358538"/>
              <a:gd name="connsiteX5" fmla="*/ 0 w 5669278"/>
              <a:gd name="connsiteY5" fmla="*/ 352698 h 1358538"/>
              <a:gd name="connsiteX0" fmla="*/ 0 w 5669278"/>
              <a:gd name="connsiteY0" fmla="*/ 352698 h 1358538"/>
              <a:gd name="connsiteX1" fmla="*/ 1959428 w 5669278"/>
              <a:gd name="connsiteY1" fmla="*/ 0 h 1358538"/>
              <a:gd name="connsiteX2" fmla="*/ 5669278 w 5669278"/>
              <a:gd name="connsiteY2" fmla="*/ 509452 h 1358538"/>
              <a:gd name="connsiteX3" fmla="*/ 3618410 w 5669278"/>
              <a:gd name="connsiteY3" fmla="*/ 1358538 h 1358538"/>
              <a:gd name="connsiteX4" fmla="*/ 1043562 w 5669278"/>
              <a:gd name="connsiteY4" fmla="*/ 605043 h 1358538"/>
              <a:gd name="connsiteX5" fmla="*/ 881192 w 5669278"/>
              <a:gd name="connsiteY5" fmla="*/ 579406 h 1358538"/>
              <a:gd name="connsiteX6" fmla="*/ 0 w 5669278"/>
              <a:gd name="connsiteY6" fmla="*/ 352698 h 1358538"/>
              <a:gd name="connsiteX0" fmla="*/ 2024378 w 7693656"/>
              <a:gd name="connsiteY0" fmla="*/ 352698 h 1358538"/>
              <a:gd name="connsiteX1" fmla="*/ 3983806 w 7693656"/>
              <a:gd name="connsiteY1" fmla="*/ 0 h 1358538"/>
              <a:gd name="connsiteX2" fmla="*/ 7693656 w 7693656"/>
              <a:gd name="connsiteY2" fmla="*/ 509452 h 1358538"/>
              <a:gd name="connsiteX3" fmla="*/ 5642788 w 7693656"/>
              <a:gd name="connsiteY3" fmla="*/ 1358538 h 1358538"/>
              <a:gd name="connsiteX4" fmla="*/ 3067940 w 7693656"/>
              <a:gd name="connsiteY4" fmla="*/ 605043 h 1358538"/>
              <a:gd name="connsiteX5" fmla="*/ 0 w 7693656"/>
              <a:gd name="connsiteY5" fmla="*/ 1245978 h 1358538"/>
              <a:gd name="connsiteX6" fmla="*/ 2024378 w 7693656"/>
              <a:gd name="connsiteY6" fmla="*/ 352698 h 1358538"/>
              <a:gd name="connsiteX0" fmla="*/ 0 w 8497936"/>
              <a:gd name="connsiteY0" fmla="*/ 797080 h 1358538"/>
              <a:gd name="connsiteX1" fmla="*/ 4788086 w 8497936"/>
              <a:gd name="connsiteY1" fmla="*/ 0 h 1358538"/>
              <a:gd name="connsiteX2" fmla="*/ 8497936 w 8497936"/>
              <a:gd name="connsiteY2" fmla="*/ 509452 h 1358538"/>
              <a:gd name="connsiteX3" fmla="*/ 6447068 w 8497936"/>
              <a:gd name="connsiteY3" fmla="*/ 1358538 h 1358538"/>
              <a:gd name="connsiteX4" fmla="*/ 3872220 w 8497936"/>
              <a:gd name="connsiteY4" fmla="*/ 605043 h 1358538"/>
              <a:gd name="connsiteX5" fmla="*/ 804280 w 8497936"/>
              <a:gd name="connsiteY5" fmla="*/ 1245978 h 1358538"/>
              <a:gd name="connsiteX6" fmla="*/ 0 w 8497936"/>
              <a:gd name="connsiteY6" fmla="*/ 797080 h 1358538"/>
              <a:gd name="connsiteX0" fmla="*/ 0 w 8515028"/>
              <a:gd name="connsiteY0" fmla="*/ 831263 h 1358538"/>
              <a:gd name="connsiteX1" fmla="*/ 4805178 w 8515028"/>
              <a:gd name="connsiteY1" fmla="*/ 0 h 1358538"/>
              <a:gd name="connsiteX2" fmla="*/ 8515028 w 8515028"/>
              <a:gd name="connsiteY2" fmla="*/ 509452 h 1358538"/>
              <a:gd name="connsiteX3" fmla="*/ 6464160 w 8515028"/>
              <a:gd name="connsiteY3" fmla="*/ 1358538 h 1358538"/>
              <a:gd name="connsiteX4" fmla="*/ 3889312 w 8515028"/>
              <a:gd name="connsiteY4" fmla="*/ 605043 h 1358538"/>
              <a:gd name="connsiteX5" fmla="*/ 821372 w 8515028"/>
              <a:gd name="connsiteY5" fmla="*/ 1245978 h 1358538"/>
              <a:gd name="connsiteX6" fmla="*/ 0 w 8515028"/>
              <a:gd name="connsiteY6" fmla="*/ 831263 h 135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5028" h="1358538">
                <a:moveTo>
                  <a:pt x="0" y="831263"/>
                </a:moveTo>
                <a:lnTo>
                  <a:pt x="4805178" y="0"/>
                </a:lnTo>
                <a:lnTo>
                  <a:pt x="8515028" y="509452"/>
                </a:lnTo>
                <a:lnTo>
                  <a:pt x="6464160" y="1358538"/>
                </a:lnTo>
                <a:lnTo>
                  <a:pt x="3889312" y="605043"/>
                </a:lnTo>
                <a:lnTo>
                  <a:pt x="821372" y="1245978"/>
                </a:lnTo>
                <a:lnTo>
                  <a:pt x="0" y="831263"/>
                </a:lnTo>
                <a:close/>
              </a:path>
            </a:pathLst>
          </a:custGeom>
          <a:solidFill>
            <a:srgbClr val="D33B3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F4CA7-94D8-C79A-A51D-9605604B3FD8}"/>
              </a:ext>
            </a:extLst>
          </p:cNvPr>
          <p:cNvSpPr txBox="1"/>
          <p:nvPr/>
        </p:nvSpPr>
        <p:spPr>
          <a:xfrm>
            <a:off x="3542694" y="4857751"/>
            <a:ext cx="3329157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Power Retail Center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266B32-7FE3-A0A1-8DFD-126E6893F5F9}"/>
              </a:ext>
            </a:extLst>
          </p:cNvPr>
          <p:cNvCxnSpPr>
            <a:cxnSpLocks/>
          </p:cNvCxnSpPr>
          <p:nvPr/>
        </p:nvCxnSpPr>
        <p:spPr>
          <a:xfrm flipV="1">
            <a:off x="5426579" y="3349951"/>
            <a:ext cx="0" cy="136732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221B5D-C937-775B-2AB0-6A395B27DBE7}"/>
              </a:ext>
            </a:extLst>
          </p:cNvPr>
          <p:cNvCxnSpPr>
            <a:cxnSpLocks/>
          </p:cNvCxnSpPr>
          <p:nvPr/>
        </p:nvCxnSpPr>
        <p:spPr>
          <a:xfrm flipV="1">
            <a:off x="7073642" y="4419183"/>
            <a:ext cx="964053" cy="7289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869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E8A69A-3E2E-44D5-4984-A0AD385A6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4" r="18319" b="8831"/>
          <a:stretch/>
        </p:blipFill>
        <p:spPr>
          <a:xfrm>
            <a:off x="-351333" y="0"/>
            <a:ext cx="12543333" cy="7044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A19C68-1812-9CFE-B9B6-7A870B206032}"/>
              </a:ext>
            </a:extLst>
          </p:cNvPr>
          <p:cNvSpPr/>
          <p:nvPr/>
        </p:nvSpPr>
        <p:spPr>
          <a:xfrm>
            <a:off x="-815009" y="2514601"/>
            <a:ext cx="13506680" cy="4686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EEEFB41-0122-9CAE-F4F6-417E94EB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3" y="3998303"/>
            <a:ext cx="2169052" cy="21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834E594-D113-4E21-BA22-6C096CF62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3902383"/>
            <a:ext cx="2238152" cy="14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1430864-2550-7DDD-86A1-D4B5CE5B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90" y="3854856"/>
            <a:ext cx="3294731" cy="9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4FAED9-07B0-A5E7-5B2D-153CAE3AD75B}"/>
              </a:ext>
            </a:extLst>
          </p:cNvPr>
          <p:cNvCxnSpPr>
            <a:cxnSpLocks/>
          </p:cNvCxnSpPr>
          <p:nvPr/>
        </p:nvCxnSpPr>
        <p:spPr>
          <a:xfrm flipV="1">
            <a:off x="1240015" y="3223363"/>
            <a:ext cx="131585" cy="7252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721B22-4B1E-0917-1910-F03E1EE7DADE}"/>
              </a:ext>
            </a:extLst>
          </p:cNvPr>
          <p:cNvCxnSpPr>
            <a:cxnSpLocks/>
          </p:cNvCxnSpPr>
          <p:nvPr/>
        </p:nvCxnSpPr>
        <p:spPr>
          <a:xfrm flipH="1" flipV="1">
            <a:off x="2530104" y="3231258"/>
            <a:ext cx="1002272" cy="71738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315A85-F96F-E658-AB52-16B1696A526D}"/>
              </a:ext>
            </a:extLst>
          </p:cNvPr>
          <p:cNvCxnSpPr>
            <a:cxnSpLocks/>
          </p:cNvCxnSpPr>
          <p:nvPr/>
        </p:nvCxnSpPr>
        <p:spPr>
          <a:xfrm flipH="1" flipV="1">
            <a:off x="8725989" y="2504386"/>
            <a:ext cx="171314" cy="120546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56F6E295-D8A0-34D7-34A1-95042C0A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2" y="5654579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0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3381-64C5-F2DD-391F-9353A62C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F75F9-680A-5CD0-6905-C64EEC5A6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42ABD-F895-00B7-39FE-6C13B656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278" y="-342900"/>
            <a:ext cx="13178557" cy="7543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35E5D0-E2E7-F3CF-38CB-42576C70ACAE}"/>
              </a:ext>
            </a:extLst>
          </p:cNvPr>
          <p:cNvSpPr/>
          <p:nvPr/>
        </p:nvSpPr>
        <p:spPr>
          <a:xfrm>
            <a:off x="-815009" y="2514601"/>
            <a:ext cx="13506680" cy="4686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0AB95A-E22B-8D37-2578-46FFE6F2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22" y="5654579"/>
            <a:ext cx="4820478" cy="12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7CE07D2-8CAA-5258-5273-0329DEB2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40" y="3197662"/>
            <a:ext cx="3232785" cy="24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3E0CC2-99B0-12A0-E158-2697B6B2CA36}"/>
              </a:ext>
            </a:extLst>
          </p:cNvPr>
          <p:cNvCxnSpPr>
            <a:cxnSpLocks/>
          </p:cNvCxnSpPr>
          <p:nvPr/>
        </p:nvCxnSpPr>
        <p:spPr>
          <a:xfrm flipV="1">
            <a:off x="5508171" y="2142707"/>
            <a:ext cx="788126" cy="147447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122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99819-B5C0-6F66-D0E4-0695FE8556D3}"/>
              </a:ext>
            </a:extLst>
          </p:cNvPr>
          <p:cNvSpPr/>
          <p:nvPr/>
        </p:nvSpPr>
        <p:spPr>
          <a:xfrm>
            <a:off x="7716033" y="0"/>
            <a:ext cx="44759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002F82A-7206-9B2E-7FB4-32466654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3927" r="-10377" b="596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D2A7B7-7B41-49BA-B6D4-10EC888FD5BD}"/>
              </a:ext>
            </a:extLst>
          </p:cNvPr>
          <p:cNvSpPr txBox="1"/>
          <p:nvPr/>
        </p:nvSpPr>
        <p:spPr>
          <a:xfrm>
            <a:off x="6877962" y="808960"/>
            <a:ext cx="61521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Hv BT" panose="020B0702020204020204" pitchFamily="34" charset="0"/>
              </a:rPr>
              <a:t>Don’t let an obsolete property define your city. </a:t>
            </a:r>
          </a:p>
          <a:p>
            <a:endParaRPr lang="en-US" sz="40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Futura Hv BT" panose="020B0702020204020204" pitchFamily="34" charset="0"/>
              </a:rPr>
              <a:t>Try something! </a:t>
            </a:r>
          </a:p>
          <a:p>
            <a:endParaRPr lang="en-US" sz="4000" dirty="0">
              <a:solidFill>
                <a:schemeClr val="bg1"/>
              </a:solidFill>
              <a:latin typeface="Futura Hv BT" panose="020B0702020204020204" pitchFamily="34" charset="0"/>
            </a:endParaRPr>
          </a:p>
          <a:p>
            <a:r>
              <a:rPr lang="en-US" sz="4800" i="1" dirty="0">
                <a:solidFill>
                  <a:schemeClr val="bg1"/>
                </a:solidFill>
                <a:latin typeface="Futura Hv BT" panose="020B0702020204020204" pitchFamily="34" charset="0"/>
              </a:rPr>
              <a:t>It’s not a tattoo!</a:t>
            </a:r>
          </a:p>
        </p:txBody>
      </p:sp>
    </p:spTree>
    <p:extLst>
      <p:ext uri="{BB962C8B-B14F-4D97-AF65-F5344CB8AC3E}">
        <p14:creationId xmlns:p14="http://schemas.microsoft.com/office/powerpoint/2010/main" val="420687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CE079D5-A7D0-2164-150A-752C4DF7B1AD}"/>
              </a:ext>
            </a:extLst>
          </p:cNvPr>
          <p:cNvSpPr/>
          <p:nvPr/>
        </p:nvSpPr>
        <p:spPr>
          <a:xfrm>
            <a:off x="-135467" y="-59267"/>
            <a:ext cx="12327467" cy="6976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EB099942-01AA-1222-CFB9-B45C5D38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5" y="661018"/>
            <a:ext cx="4428780" cy="2872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CF86D-7886-6032-F944-A9B20F21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50249" y="4516321"/>
            <a:ext cx="1332370" cy="5829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6F8B1F-7B66-5A83-D4FF-864EE605189B}"/>
              </a:ext>
            </a:extLst>
          </p:cNvPr>
          <p:cNvGrpSpPr/>
          <p:nvPr/>
        </p:nvGrpSpPr>
        <p:grpSpPr>
          <a:xfrm>
            <a:off x="702173" y="4620164"/>
            <a:ext cx="2175442" cy="479070"/>
            <a:chOff x="8359138" y="1419522"/>
            <a:chExt cx="3185065" cy="701407"/>
          </a:xfrm>
        </p:grpSpPr>
        <p:grpSp>
          <p:nvGrpSpPr>
            <p:cNvPr id="14" name="Graphic 11">
              <a:extLst>
                <a:ext uri="{FF2B5EF4-FFF2-40B4-BE49-F238E27FC236}">
                  <a16:creationId xmlns:a16="http://schemas.microsoft.com/office/drawing/2014/main" id="{C71697D0-DA29-CA6D-8778-06C03814843F}"/>
                </a:ext>
              </a:extLst>
            </p:cNvPr>
            <p:cNvGrpSpPr/>
            <p:nvPr/>
          </p:nvGrpSpPr>
          <p:grpSpPr>
            <a:xfrm>
              <a:off x="9144643" y="1600289"/>
              <a:ext cx="2399560" cy="348962"/>
              <a:chOff x="9144643" y="1600289"/>
              <a:chExt cx="2399560" cy="34896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2599A97-F3CC-F201-CF08-32AA3B2B4D01}"/>
                  </a:ext>
                </a:extLst>
              </p:cNvPr>
              <p:cNvSpPr/>
              <p:nvPr/>
            </p:nvSpPr>
            <p:spPr>
              <a:xfrm>
                <a:off x="9927560" y="1604371"/>
                <a:ext cx="1616643" cy="344879"/>
              </a:xfrm>
              <a:custGeom>
                <a:avLst/>
                <a:gdLst>
                  <a:gd name="connsiteX0" fmla="*/ 1439290 w 1616643"/>
                  <a:gd name="connsiteY0" fmla="*/ 174910 h 344879"/>
                  <a:gd name="connsiteX1" fmla="*/ 1439290 w 1616643"/>
                  <a:gd name="connsiteY1" fmla="*/ 51377 h 344879"/>
                  <a:gd name="connsiteX2" fmla="*/ 1491159 w 1616643"/>
                  <a:gd name="connsiteY2" fmla="*/ 51377 h 344879"/>
                  <a:gd name="connsiteX3" fmla="*/ 1561828 w 1616643"/>
                  <a:gd name="connsiteY3" fmla="*/ 113157 h 344879"/>
                  <a:gd name="connsiteX4" fmla="*/ 1491159 w 1616643"/>
                  <a:gd name="connsiteY4" fmla="*/ 174910 h 344879"/>
                  <a:gd name="connsiteX5" fmla="*/ 1439290 w 1616643"/>
                  <a:gd name="connsiteY5" fmla="*/ 221845 h 344879"/>
                  <a:gd name="connsiteX6" fmla="*/ 1493144 w 1616643"/>
                  <a:gd name="connsiteY6" fmla="*/ 221845 h 344879"/>
                  <a:gd name="connsiteX7" fmla="*/ 1616643 w 1616643"/>
                  <a:gd name="connsiteY7" fmla="*/ 113157 h 344879"/>
                  <a:gd name="connsiteX8" fmla="*/ 1493144 w 1616643"/>
                  <a:gd name="connsiteY8" fmla="*/ 4442 h 344879"/>
                  <a:gd name="connsiteX9" fmla="*/ 1386412 w 1616643"/>
                  <a:gd name="connsiteY9" fmla="*/ 4442 h 344879"/>
                  <a:gd name="connsiteX10" fmla="*/ 1386412 w 1616643"/>
                  <a:gd name="connsiteY10" fmla="*/ 340437 h 344879"/>
                  <a:gd name="connsiteX11" fmla="*/ 1439290 w 1616643"/>
                  <a:gd name="connsiteY11" fmla="*/ 340437 h 344879"/>
                  <a:gd name="connsiteX12" fmla="*/ 1182155 w 1616643"/>
                  <a:gd name="connsiteY12" fmla="*/ 344880 h 344879"/>
                  <a:gd name="connsiteX13" fmla="*/ 1310122 w 1616643"/>
                  <a:gd name="connsiteY13" fmla="*/ 221845 h 344879"/>
                  <a:gd name="connsiteX14" fmla="*/ 1310122 w 1616643"/>
                  <a:gd name="connsiteY14" fmla="*/ 4442 h 344879"/>
                  <a:gd name="connsiteX15" fmla="*/ 1257260 w 1616643"/>
                  <a:gd name="connsiteY15" fmla="*/ 4442 h 344879"/>
                  <a:gd name="connsiteX16" fmla="*/ 1257260 w 1616643"/>
                  <a:gd name="connsiteY16" fmla="*/ 218892 h 344879"/>
                  <a:gd name="connsiteX17" fmla="*/ 1182155 w 1616643"/>
                  <a:gd name="connsiteY17" fmla="*/ 296952 h 344879"/>
                  <a:gd name="connsiteX18" fmla="*/ 1106537 w 1616643"/>
                  <a:gd name="connsiteY18" fmla="*/ 218892 h 344879"/>
                  <a:gd name="connsiteX19" fmla="*/ 1106537 w 1616643"/>
                  <a:gd name="connsiteY19" fmla="*/ 4442 h 344879"/>
                  <a:gd name="connsiteX20" fmla="*/ 1053675 w 1616643"/>
                  <a:gd name="connsiteY20" fmla="*/ 4442 h 344879"/>
                  <a:gd name="connsiteX21" fmla="*/ 1053675 w 1616643"/>
                  <a:gd name="connsiteY21" fmla="*/ 221845 h 344879"/>
                  <a:gd name="connsiteX22" fmla="*/ 1182155 w 1616643"/>
                  <a:gd name="connsiteY22" fmla="*/ 344880 h 344879"/>
                  <a:gd name="connsiteX23" fmla="*/ 826486 w 1616643"/>
                  <a:gd name="connsiteY23" fmla="*/ 296952 h 344879"/>
                  <a:gd name="connsiteX24" fmla="*/ 707887 w 1616643"/>
                  <a:gd name="connsiteY24" fmla="*/ 172453 h 344879"/>
                  <a:gd name="connsiteX25" fmla="*/ 826486 w 1616643"/>
                  <a:gd name="connsiteY25" fmla="*/ 47928 h 344879"/>
                  <a:gd name="connsiteX26" fmla="*/ 945053 w 1616643"/>
                  <a:gd name="connsiteY26" fmla="*/ 172453 h 344879"/>
                  <a:gd name="connsiteX27" fmla="*/ 826486 w 1616643"/>
                  <a:gd name="connsiteY27" fmla="*/ 296952 h 344879"/>
                  <a:gd name="connsiteX28" fmla="*/ 826486 w 1616643"/>
                  <a:gd name="connsiteY28" fmla="*/ 344880 h 344879"/>
                  <a:gd name="connsiteX29" fmla="*/ 999901 w 1616643"/>
                  <a:gd name="connsiteY29" fmla="*/ 172453 h 344879"/>
                  <a:gd name="connsiteX30" fmla="*/ 826486 w 1616643"/>
                  <a:gd name="connsiteY30" fmla="*/ 0 h 344879"/>
                  <a:gd name="connsiteX31" fmla="*/ 653040 w 1616643"/>
                  <a:gd name="connsiteY31" fmla="*/ 172453 h 344879"/>
                  <a:gd name="connsiteX32" fmla="*/ 826486 w 1616643"/>
                  <a:gd name="connsiteY32" fmla="*/ 344880 h 344879"/>
                  <a:gd name="connsiteX33" fmla="*/ 432817 w 1616643"/>
                  <a:gd name="connsiteY33" fmla="*/ 170964 h 344879"/>
                  <a:gd name="connsiteX34" fmla="*/ 432817 w 1616643"/>
                  <a:gd name="connsiteY34" fmla="*/ 51377 h 344879"/>
                  <a:gd name="connsiteX35" fmla="*/ 485679 w 1616643"/>
                  <a:gd name="connsiteY35" fmla="*/ 51377 h 344879"/>
                  <a:gd name="connsiteX36" fmla="*/ 556348 w 1616643"/>
                  <a:gd name="connsiteY36" fmla="*/ 111170 h 344879"/>
                  <a:gd name="connsiteX37" fmla="*/ 485679 w 1616643"/>
                  <a:gd name="connsiteY37" fmla="*/ 170964 h 344879"/>
                  <a:gd name="connsiteX38" fmla="*/ 432817 w 1616643"/>
                  <a:gd name="connsiteY38" fmla="*/ 216408 h 344879"/>
                  <a:gd name="connsiteX39" fmla="*/ 494070 w 1616643"/>
                  <a:gd name="connsiteY39" fmla="*/ 216408 h 344879"/>
                  <a:gd name="connsiteX40" fmla="*/ 569175 w 1616643"/>
                  <a:gd name="connsiteY40" fmla="*/ 340437 h 344879"/>
                  <a:gd name="connsiteX41" fmla="*/ 626985 w 1616643"/>
                  <a:gd name="connsiteY41" fmla="*/ 340437 h 344879"/>
                  <a:gd name="connsiteX42" fmla="*/ 545971 w 1616643"/>
                  <a:gd name="connsiteY42" fmla="*/ 207027 h 344879"/>
                  <a:gd name="connsiteX43" fmla="*/ 611180 w 1616643"/>
                  <a:gd name="connsiteY43" fmla="*/ 111170 h 344879"/>
                  <a:gd name="connsiteX44" fmla="*/ 487664 w 1616643"/>
                  <a:gd name="connsiteY44" fmla="*/ 4442 h 344879"/>
                  <a:gd name="connsiteX45" fmla="*/ 379955 w 1616643"/>
                  <a:gd name="connsiteY45" fmla="*/ 4442 h 344879"/>
                  <a:gd name="connsiteX46" fmla="*/ 379955 w 1616643"/>
                  <a:gd name="connsiteY46" fmla="*/ 340437 h 344879"/>
                  <a:gd name="connsiteX47" fmla="*/ 432817 w 1616643"/>
                  <a:gd name="connsiteY47" fmla="*/ 340437 h 344879"/>
                  <a:gd name="connsiteX48" fmla="*/ 179846 w 1616643"/>
                  <a:gd name="connsiteY48" fmla="*/ 344880 h 344879"/>
                  <a:gd name="connsiteX49" fmla="*/ 310279 w 1616643"/>
                  <a:gd name="connsiteY49" fmla="*/ 300898 h 344879"/>
                  <a:gd name="connsiteX50" fmla="*/ 310279 w 1616643"/>
                  <a:gd name="connsiteY50" fmla="*/ 161085 h 344879"/>
                  <a:gd name="connsiteX51" fmla="*/ 171454 w 1616643"/>
                  <a:gd name="connsiteY51" fmla="*/ 161085 h 344879"/>
                  <a:gd name="connsiteX52" fmla="*/ 171454 w 1616643"/>
                  <a:gd name="connsiteY52" fmla="*/ 208020 h 344879"/>
                  <a:gd name="connsiteX53" fmla="*/ 261388 w 1616643"/>
                  <a:gd name="connsiteY53" fmla="*/ 208020 h 344879"/>
                  <a:gd name="connsiteX54" fmla="*/ 261388 w 1616643"/>
                  <a:gd name="connsiteY54" fmla="*/ 275705 h 344879"/>
                  <a:gd name="connsiteX55" fmla="*/ 179846 w 1616643"/>
                  <a:gd name="connsiteY55" fmla="*/ 296952 h 344879"/>
                  <a:gd name="connsiteX56" fmla="*/ 54857 w 1616643"/>
                  <a:gd name="connsiteY56" fmla="*/ 172453 h 344879"/>
                  <a:gd name="connsiteX57" fmla="*/ 170958 w 1616643"/>
                  <a:gd name="connsiteY57" fmla="*/ 47928 h 344879"/>
                  <a:gd name="connsiteX58" fmla="*/ 263342 w 1616643"/>
                  <a:gd name="connsiteY58" fmla="*/ 87937 h 344879"/>
                  <a:gd name="connsiteX59" fmla="*/ 299902 w 1616643"/>
                  <a:gd name="connsiteY59" fmla="*/ 53365 h 344879"/>
                  <a:gd name="connsiteX60" fmla="*/ 172431 w 1616643"/>
                  <a:gd name="connsiteY60" fmla="*/ 0 h 344879"/>
                  <a:gd name="connsiteX61" fmla="*/ 0 w 1616643"/>
                  <a:gd name="connsiteY61" fmla="*/ 172453 h 344879"/>
                  <a:gd name="connsiteX62" fmla="*/ 179846 w 1616643"/>
                  <a:gd name="connsiteY62" fmla="*/ 344880 h 34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16643" h="344879">
                    <a:moveTo>
                      <a:pt x="1439290" y="174910"/>
                    </a:moveTo>
                    <a:lnTo>
                      <a:pt x="1439290" y="51377"/>
                    </a:lnTo>
                    <a:lnTo>
                      <a:pt x="1491159" y="51377"/>
                    </a:lnTo>
                    <a:cubicBezTo>
                      <a:pt x="1540577" y="51377"/>
                      <a:pt x="1561828" y="71657"/>
                      <a:pt x="1561828" y="113157"/>
                    </a:cubicBezTo>
                    <a:cubicBezTo>
                      <a:pt x="1561828" y="154159"/>
                      <a:pt x="1541074" y="174910"/>
                      <a:pt x="1491159" y="174910"/>
                    </a:cubicBezTo>
                    <a:close/>
                    <a:moveTo>
                      <a:pt x="1439290" y="221845"/>
                    </a:moveTo>
                    <a:lnTo>
                      <a:pt x="1493144" y="221845"/>
                    </a:lnTo>
                    <a:cubicBezTo>
                      <a:pt x="1571196" y="221845"/>
                      <a:pt x="1616643" y="179849"/>
                      <a:pt x="1616643" y="113157"/>
                    </a:cubicBezTo>
                    <a:cubicBezTo>
                      <a:pt x="1616643" y="47928"/>
                      <a:pt x="1571709" y="4442"/>
                      <a:pt x="1493144" y="4442"/>
                    </a:cubicBezTo>
                    <a:lnTo>
                      <a:pt x="1386412" y="4442"/>
                    </a:lnTo>
                    <a:lnTo>
                      <a:pt x="1386412" y="340437"/>
                    </a:lnTo>
                    <a:lnTo>
                      <a:pt x="1439290" y="340437"/>
                    </a:lnTo>
                    <a:close/>
                    <a:moveTo>
                      <a:pt x="1182155" y="344880"/>
                    </a:moveTo>
                    <a:cubicBezTo>
                      <a:pt x="1254778" y="344880"/>
                      <a:pt x="1310122" y="303878"/>
                      <a:pt x="1310122" y="221845"/>
                    </a:cubicBezTo>
                    <a:lnTo>
                      <a:pt x="1310122" y="4442"/>
                    </a:lnTo>
                    <a:lnTo>
                      <a:pt x="1257260" y="4442"/>
                    </a:lnTo>
                    <a:lnTo>
                      <a:pt x="1257260" y="218892"/>
                    </a:lnTo>
                    <a:cubicBezTo>
                      <a:pt x="1257260" y="272753"/>
                      <a:pt x="1230581" y="296952"/>
                      <a:pt x="1182155" y="296952"/>
                    </a:cubicBezTo>
                    <a:cubicBezTo>
                      <a:pt x="1133232" y="296952"/>
                      <a:pt x="1106537" y="272753"/>
                      <a:pt x="1106537" y="218892"/>
                    </a:cubicBezTo>
                    <a:lnTo>
                      <a:pt x="1106537" y="4442"/>
                    </a:lnTo>
                    <a:lnTo>
                      <a:pt x="1053675" y="4442"/>
                    </a:lnTo>
                    <a:lnTo>
                      <a:pt x="1053675" y="221845"/>
                    </a:lnTo>
                    <a:cubicBezTo>
                      <a:pt x="1053675" y="303878"/>
                      <a:pt x="1109035" y="344880"/>
                      <a:pt x="1182155" y="344880"/>
                    </a:cubicBezTo>
                    <a:moveTo>
                      <a:pt x="826486" y="296952"/>
                    </a:moveTo>
                    <a:cubicBezTo>
                      <a:pt x="756810" y="296952"/>
                      <a:pt x="707887" y="243587"/>
                      <a:pt x="707887" y="172453"/>
                    </a:cubicBezTo>
                    <a:cubicBezTo>
                      <a:pt x="707887" y="101293"/>
                      <a:pt x="756810" y="47928"/>
                      <a:pt x="826486" y="47928"/>
                    </a:cubicBezTo>
                    <a:cubicBezTo>
                      <a:pt x="896131" y="47928"/>
                      <a:pt x="945053" y="101293"/>
                      <a:pt x="945053" y="172453"/>
                    </a:cubicBezTo>
                    <a:cubicBezTo>
                      <a:pt x="945053" y="243587"/>
                      <a:pt x="896131" y="296952"/>
                      <a:pt x="826486" y="296952"/>
                    </a:cubicBezTo>
                    <a:moveTo>
                      <a:pt x="826486" y="344880"/>
                    </a:moveTo>
                    <a:cubicBezTo>
                      <a:pt x="922810" y="344880"/>
                      <a:pt x="999901" y="271759"/>
                      <a:pt x="999901" y="172453"/>
                    </a:cubicBezTo>
                    <a:cubicBezTo>
                      <a:pt x="999901" y="73121"/>
                      <a:pt x="922810" y="0"/>
                      <a:pt x="826486" y="0"/>
                    </a:cubicBezTo>
                    <a:cubicBezTo>
                      <a:pt x="730131" y="0"/>
                      <a:pt x="653040" y="73121"/>
                      <a:pt x="653040" y="172453"/>
                    </a:cubicBezTo>
                    <a:cubicBezTo>
                      <a:pt x="653040" y="271759"/>
                      <a:pt x="730131" y="344880"/>
                      <a:pt x="826486" y="344880"/>
                    </a:cubicBezTo>
                    <a:moveTo>
                      <a:pt x="432817" y="170964"/>
                    </a:moveTo>
                    <a:lnTo>
                      <a:pt x="432817" y="51377"/>
                    </a:lnTo>
                    <a:lnTo>
                      <a:pt x="485679" y="51377"/>
                    </a:lnTo>
                    <a:cubicBezTo>
                      <a:pt x="535098" y="51377"/>
                      <a:pt x="556348" y="70664"/>
                      <a:pt x="556348" y="111170"/>
                    </a:cubicBezTo>
                    <a:cubicBezTo>
                      <a:pt x="556348" y="151208"/>
                      <a:pt x="535594" y="170964"/>
                      <a:pt x="485679" y="170964"/>
                    </a:cubicBezTo>
                    <a:close/>
                    <a:moveTo>
                      <a:pt x="432817" y="216408"/>
                    </a:moveTo>
                    <a:lnTo>
                      <a:pt x="494070" y="216408"/>
                    </a:lnTo>
                    <a:lnTo>
                      <a:pt x="569175" y="340437"/>
                    </a:lnTo>
                    <a:lnTo>
                      <a:pt x="626985" y="340437"/>
                    </a:lnTo>
                    <a:lnTo>
                      <a:pt x="545971" y="207027"/>
                    </a:lnTo>
                    <a:cubicBezTo>
                      <a:pt x="587975" y="191713"/>
                      <a:pt x="611180" y="158105"/>
                      <a:pt x="611180" y="111170"/>
                    </a:cubicBezTo>
                    <a:cubicBezTo>
                      <a:pt x="611180" y="47432"/>
                      <a:pt x="566229" y="4442"/>
                      <a:pt x="487664" y="4442"/>
                    </a:cubicBezTo>
                    <a:lnTo>
                      <a:pt x="379955" y="4442"/>
                    </a:lnTo>
                    <a:lnTo>
                      <a:pt x="379955" y="340437"/>
                    </a:lnTo>
                    <a:lnTo>
                      <a:pt x="432817" y="340437"/>
                    </a:lnTo>
                    <a:close/>
                    <a:moveTo>
                      <a:pt x="179846" y="344880"/>
                    </a:moveTo>
                    <a:cubicBezTo>
                      <a:pt x="243084" y="344880"/>
                      <a:pt x="282126" y="324131"/>
                      <a:pt x="310279" y="300898"/>
                    </a:cubicBezTo>
                    <a:lnTo>
                      <a:pt x="310279" y="161085"/>
                    </a:lnTo>
                    <a:lnTo>
                      <a:pt x="171454" y="161085"/>
                    </a:lnTo>
                    <a:lnTo>
                      <a:pt x="171454" y="208020"/>
                    </a:lnTo>
                    <a:lnTo>
                      <a:pt x="261388" y="208020"/>
                    </a:lnTo>
                    <a:lnTo>
                      <a:pt x="261388" y="275705"/>
                    </a:lnTo>
                    <a:cubicBezTo>
                      <a:pt x="242091" y="288564"/>
                      <a:pt x="216405" y="296952"/>
                      <a:pt x="179846" y="296952"/>
                    </a:cubicBezTo>
                    <a:cubicBezTo>
                      <a:pt x="103251" y="296952"/>
                      <a:pt x="54857" y="243587"/>
                      <a:pt x="54857" y="172453"/>
                    </a:cubicBezTo>
                    <a:cubicBezTo>
                      <a:pt x="54857" y="101293"/>
                      <a:pt x="102787" y="47928"/>
                      <a:pt x="170958" y="47928"/>
                    </a:cubicBezTo>
                    <a:cubicBezTo>
                      <a:pt x="219864" y="47928"/>
                      <a:pt x="243084" y="65726"/>
                      <a:pt x="263342" y="87937"/>
                    </a:cubicBezTo>
                    <a:lnTo>
                      <a:pt x="299902" y="53365"/>
                    </a:lnTo>
                    <a:cubicBezTo>
                      <a:pt x="272262" y="22240"/>
                      <a:pt x="234709" y="0"/>
                      <a:pt x="172431" y="0"/>
                    </a:cubicBezTo>
                    <a:cubicBezTo>
                      <a:pt x="76108" y="0"/>
                      <a:pt x="0" y="73121"/>
                      <a:pt x="0" y="172453"/>
                    </a:cubicBezTo>
                    <a:cubicBezTo>
                      <a:pt x="0" y="271759"/>
                      <a:pt x="76572" y="344880"/>
                      <a:pt x="179846" y="344880"/>
                    </a:cubicBezTo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1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35C98B2-2CB6-AC43-BE81-5839C0C27B43}"/>
                  </a:ext>
                </a:extLst>
              </p:cNvPr>
              <p:cNvSpPr/>
              <p:nvPr/>
            </p:nvSpPr>
            <p:spPr>
              <a:xfrm>
                <a:off x="9144643" y="1600289"/>
                <a:ext cx="700767" cy="344513"/>
              </a:xfrm>
              <a:custGeom>
                <a:avLst/>
                <a:gdLst>
                  <a:gd name="connsiteX0" fmla="*/ 610843 w 700767"/>
                  <a:gd name="connsiteY0" fmla="*/ 344514 h 344513"/>
                  <a:gd name="connsiteX1" fmla="*/ 700768 w 700767"/>
                  <a:gd name="connsiteY1" fmla="*/ 344514 h 344513"/>
                  <a:gd name="connsiteX2" fmla="*/ 700768 w 700767"/>
                  <a:gd name="connsiteY2" fmla="*/ 8520 h 344513"/>
                  <a:gd name="connsiteX3" fmla="*/ 610843 w 700767"/>
                  <a:gd name="connsiteY3" fmla="*/ 8520 h 344513"/>
                  <a:gd name="connsiteX4" fmla="*/ 386378 w 700767"/>
                  <a:gd name="connsiteY4" fmla="*/ 344514 h 344513"/>
                  <a:gd name="connsiteX5" fmla="*/ 476303 w 700767"/>
                  <a:gd name="connsiteY5" fmla="*/ 344514 h 344513"/>
                  <a:gd name="connsiteX6" fmla="*/ 476303 w 700767"/>
                  <a:gd name="connsiteY6" fmla="*/ 84123 h 344513"/>
                  <a:gd name="connsiteX7" fmla="*/ 565234 w 700767"/>
                  <a:gd name="connsiteY7" fmla="*/ 84123 h 344513"/>
                  <a:gd name="connsiteX8" fmla="*/ 565234 w 700767"/>
                  <a:gd name="connsiteY8" fmla="*/ 8520 h 344513"/>
                  <a:gd name="connsiteX9" fmla="*/ 297447 w 700767"/>
                  <a:gd name="connsiteY9" fmla="*/ 8520 h 344513"/>
                  <a:gd name="connsiteX10" fmla="*/ 297447 w 700767"/>
                  <a:gd name="connsiteY10" fmla="*/ 84123 h 344513"/>
                  <a:gd name="connsiteX11" fmla="*/ 386378 w 700767"/>
                  <a:gd name="connsiteY11" fmla="*/ 84123 h 344513"/>
                  <a:gd name="connsiteX12" fmla="*/ 162575 w 700767"/>
                  <a:gd name="connsiteY12" fmla="*/ 167618 h 344513"/>
                  <a:gd name="connsiteX13" fmla="*/ 193203 w 700767"/>
                  <a:gd name="connsiteY13" fmla="*/ 238781 h 344513"/>
                  <a:gd name="connsiteX14" fmla="*/ 132416 w 700767"/>
                  <a:gd name="connsiteY14" fmla="*/ 238781 h 344513"/>
                  <a:gd name="connsiteX15" fmla="*/ 239641 w 700767"/>
                  <a:gd name="connsiteY15" fmla="*/ 344514 h 344513"/>
                  <a:gd name="connsiteX16" fmla="*/ 332517 w 700767"/>
                  <a:gd name="connsiteY16" fmla="*/ 344514 h 344513"/>
                  <a:gd name="connsiteX17" fmla="*/ 169473 w 700767"/>
                  <a:gd name="connsiteY17" fmla="*/ 2587 h 344513"/>
                  <a:gd name="connsiteX18" fmla="*/ 163540 w 700767"/>
                  <a:gd name="connsiteY18" fmla="*/ 2587 h 344513"/>
                  <a:gd name="connsiteX19" fmla="*/ 0 w 700767"/>
                  <a:gd name="connsiteY19" fmla="*/ 344514 h 344513"/>
                  <a:gd name="connsiteX20" fmla="*/ 87964 w 700767"/>
                  <a:gd name="connsiteY20" fmla="*/ 344514 h 344513"/>
                  <a:gd name="connsiteX21" fmla="*/ 104740 w 700767"/>
                  <a:gd name="connsiteY21" fmla="*/ 304008 h 344513"/>
                  <a:gd name="connsiteX22" fmla="*/ 221844 w 700767"/>
                  <a:gd name="connsiteY22" fmla="*/ 304008 h 34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00767" h="344513">
                    <a:moveTo>
                      <a:pt x="610843" y="344514"/>
                    </a:moveTo>
                    <a:lnTo>
                      <a:pt x="700768" y="344514"/>
                    </a:lnTo>
                    <a:lnTo>
                      <a:pt x="700768" y="8520"/>
                    </a:lnTo>
                    <a:lnTo>
                      <a:pt x="610843" y="8520"/>
                    </a:lnTo>
                    <a:close/>
                    <a:moveTo>
                      <a:pt x="386378" y="344514"/>
                    </a:moveTo>
                    <a:lnTo>
                      <a:pt x="476303" y="344514"/>
                    </a:lnTo>
                    <a:lnTo>
                      <a:pt x="476303" y="84123"/>
                    </a:lnTo>
                    <a:lnTo>
                      <a:pt x="565234" y="84123"/>
                    </a:lnTo>
                    <a:lnTo>
                      <a:pt x="565234" y="8520"/>
                    </a:lnTo>
                    <a:lnTo>
                      <a:pt x="297447" y="8520"/>
                    </a:lnTo>
                    <a:lnTo>
                      <a:pt x="297447" y="84123"/>
                    </a:lnTo>
                    <a:lnTo>
                      <a:pt x="386378" y="84123"/>
                    </a:lnTo>
                    <a:close/>
                    <a:moveTo>
                      <a:pt x="162575" y="167618"/>
                    </a:moveTo>
                    <a:lnTo>
                      <a:pt x="193203" y="238781"/>
                    </a:lnTo>
                    <a:lnTo>
                      <a:pt x="132416" y="238781"/>
                    </a:lnTo>
                    <a:close/>
                    <a:moveTo>
                      <a:pt x="239641" y="344514"/>
                    </a:moveTo>
                    <a:lnTo>
                      <a:pt x="332517" y="344514"/>
                    </a:lnTo>
                    <a:lnTo>
                      <a:pt x="169473" y="2587"/>
                    </a:lnTo>
                    <a:cubicBezTo>
                      <a:pt x="168011" y="-862"/>
                      <a:pt x="165031" y="-862"/>
                      <a:pt x="163540" y="2587"/>
                    </a:cubicBezTo>
                    <a:lnTo>
                      <a:pt x="0" y="344514"/>
                    </a:lnTo>
                    <a:lnTo>
                      <a:pt x="87964" y="344514"/>
                    </a:lnTo>
                    <a:lnTo>
                      <a:pt x="104740" y="304008"/>
                    </a:lnTo>
                    <a:lnTo>
                      <a:pt x="221844" y="304008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AAF397-F744-ED68-9F2F-2F175FEFC094}"/>
                </a:ext>
              </a:extLst>
            </p:cNvPr>
            <p:cNvSpPr/>
            <p:nvPr/>
          </p:nvSpPr>
          <p:spPr>
            <a:xfrm>
              <a:off x="8359138" y="1419522"/>
              <a:ext cx="685341" cy="249557"/>
            </a:xfrm>
            <a:custGeom>
              <a:avLst/>
              <a:gdLst>
                <a:gd name="connsiteX0" fmla="*/ 341938 w 685341"/>
                <a:gd name="connsiteY0" fmla="*/ 0 h 249557"/>
                <a:gd name="connsiteX1" fmla="*/ 0 w 685341"/>
                <a:gd name="connsiteY1" fmla="*/ 172827 h 249557"/>
                <a:gd name="connsiteX2" fmla="*/ 124220 w 685341"/>
                <a:gd name="connsiteY2" fmla="*/ 249557 h 249557"/>
                <a:gd name="connsiteX3" fmla="*/ 341938 w 685341"/>
                <a:gd name="connsiteY3" fmla="*/ 140280 h 249557"/>
                <a:gd name="connsiteX4" fmla="*/ 559655 w 685341"/>
                <a:gd name="connsiteY4" fmla="*/ 249136 h 249557"/>
                <a:gd name="connsiteX5" fmla="*/ 685342 w 685341"/>
                <a:gd name="connsiteY5" fmla="*/ 171706 h 249557"/>
                <a:gd name="connsiteX6" fmla="*/ 685342 w 685341"/>
                <a:gd name="connsiteY6" fmla="*/ 171699 h 249557"/>
                <a:gd name="connsiteX7" fmla="*/ 341938 w 685341"/>
                <a:gd name="connsiteY7" fmla="*/ 0 h 24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341" h="249557">
                  <a:moveTo>
                    <a:pt x="341938" y="0"/>
                  </a:moveTo>
                  <a:lnTo>
                    <a:pt x="0" y="172827"/>
                  </a:lnTo>
                  <a:lnTo>
                    <a:pt x="124220" y="249557"/>
                  </a:lnTo>
                  <a:lnTo>
                    <a:pt x="341938" y="140280"/>
                  </a:lnTo>
                  <a:lnTo>
                    <a:pt x="559655" y="249136"/>
                  </a:lnTo>
                  <a:lnTo>
                    <a:pt x="685342" y="171706"/>
                  </a:lnTo>
                  <a:lnTo>
                    <a:pt x="685342" y="171699"/>
                  </a:lnTo>
                  <a:lnTo>
                    <a:pt x="341938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121FC1-E82E-D9B0-A4C0-78B4A9E90A4E}"/>
                </a:ext>
              </a:extLst>
            </p:cNvPr>
            <p:cNvSpPr/>
            <p:nvPr/>
          </p:nvSpPr>
          <p:spPr>
            <a:xfrm>
              <a:off x="8359909" y="1592348"/>
              <a:ext cx="341166" cy="528581"/>
            </a:xfrm>
            <a:custGeom>
              <a:avLst/>
              <a:gdLst>
                <a:gd name="connsiteX0" fmla="*/ 0 w 341166"/>
                <a:gd name="connsiteY0" fmla="*/ 357998 h 528581"/>
                <a:gd name="connsiteX1" fmla="*/ 341166 w 341166"/>
                <a:gd name="connsiteY1" fmla="*/ 528581 h 528581"/>
                <a:gd name="connsiteX2" fmla="*/ 341166 w 341166"/>
                <a:gd name="connsiteY2" fmla="*/ 389422 h 528581"/>
                <a:gd name="connsiteX3" fmla="*/ 123449 w 341166"/>
                <a:gd name="connsiteY3" fmla="*/ 280562 h 528581"/>
                <a:gd name="connsiteX4" fmla="*/ 123449 w 341166"/>
                <a:gd name="connsiteY4" fmla="*/ 76731 h 528581"/>
                <a:gd name="connsiteX5" fmla="*/ 0 w 341166"/>
                <a:gd name="connsiteY5" fmla="*/ 0 h 528581"/>
                <a:gd name="connsiteX6" fmla="*/ 0 w 341166"/>
                <a:gd name="connsiteY6" fmla="*/ 357998 h 52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66" h="528581">
                  <a:moveTo>
                    <a:pt x="0" y="357998"/>
                  </a:moveTo>
                  <a:lnTo>
                    <a:pt x="341166" y="528581"/>
                  </a:lnTo>
                  <a:lnTo>
                    <a:pt x="341166" y="389422"/>
                  </a:lnTo>
                  <a:lnTo>
                    <a:pt x="123449" y="280562"/>
                  </a:lnTo>
                  <a:lnTo>
                    <a:pt x="123449" y="76731"/>
                  </a:lnTo>
                  <a:lnTo>
                    <a:pt x="0" y="0"/>
                  </a:lnTo>
                  <a:lnTo>
                    <a:pt x="0" y="35799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31393F-22C0-981C-3AE8-4DEAE3FC2681}"/>
                </a:ext>
              </a:extLst>
            </p:cNvPr>
            <p:cNvSpPr/>
            <p:nvPr/>
          </p:nvSpPr>
          <p:spPr>
            <a:xfrm>
              <a:off x="8701074" y="1592351"/>
              <a:ext cx="341166" cy="528574"/>
            </a:xfrm>
            <a:custGeom>
              <a:avLst/>
              <a:gdLst>
                <a:gd name="connsiteX0" fmla="*/ 217717 w 341166"/>
                <a:gd name="connsiteY0" fmla="*/ 76729 h 528574"/>
                <a:gd name="connsiteX1" fmla="*/ 217717 w 341166"/>
                <a:gd name="connsiteY1" fmla="*/ 280560 h 528574"/>
                <a:gd name="connsiteX2" fmla="*/ 0 w 341166"/>
                <a:gd name="connsiteY2" fmla="*/ 389416 h 528574"/>
                <a:gd name="connsiteX3" fmla="*/ 0 w 341166"/>
                <a:gd name="connsiteY3" fmla="*/ 528575 h 528574"/>
                <a:gd name="connsiteX4" fmla="*/ 341166 w 341166"/>
                <a:gd name="connsiteY4" fmla="*/ 357997 h 528574"/>
                <a:gd name="connsiteX5" fmla="*/ 341166 w 341166"/>
                <a:gd name="connsiteY5" fmla="*/ 0 h 528574"/>
                <a:gd name="connsiteX6" fmla="*/ 217717 w 341166"/>
                <a:gd name="connsiteY6" fmla="*/ 76729 h 5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166" h="528574">
                  <a:moveTo>
                    <a:pt x="217717" y="76729"/>
                  </a:moveTo>
                  <a:lnTo>
                    <a:pt x="217717" y="280560"/>
                  </a:lnTo>
                  <a:lnTo>
                    <a:pt x="0" y="389416"/>
                  </a:lnTo>
                  <a:lnTo>
                    <a:pt x="0" y="528575"/>
                  </a:lnTo>
                  <a:lnTo>
                    <a:pt x="341166" y="357997"/>
                  </a:lnTo>
                  <a:lnTo>
                    <a:pt x="341166" y="0"/>
                  </a:lnTo>
                  <a:lnTo>
                    <a:pt x="217717" y="7672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C9A770E-06AA-CD36-4884-9261785DBC41}"/>
              </a:ext>
            </a:extLst>
          </p:cNvPr>
          <p:cNvSpPr txBox="1">
            <a:spLocks/>
          </p:cNvSpPr>
          <p:nvPr/>
        </p:nvSpPr>
        <p:spPr>
          <a:xfrm>
            <a:off x="3393508" y="128957"/>
            <a:ext cx="8100681" cy="46351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  <a:p>
            <a:pPr algn="ctr"/>
            <a:r>
              <a:rPr lang="en-US" sz="2800" dirty="0"/>
              <a:t>David Fierke</a:t>
            </a:r>
          </a:p>
          <a:p>
            <a:pPr algn="ctr"/>
            <a:r>
              <a:rPr lang="en-US" sz="2800" b="0" dirty="0"/>
              <a:t>City Manager</a:t>
            </a:r>
          </a:p>
          <a:p>
            <a:pPr algn="ctr"/>
            <a:r>
              <a:rPr lang="en-US" sz="2400" dirty="0"/>
              <a:t> </a:t>
            </a:r>
            <a:r>
              <a:rPr lang="en-US" sz="2400" b="0" dirty="0"/>
              <a:t>515-576-4551</a:t>
            </a:r>
            <a:r>
              <a:rPr lang="en-US" sz="2400" dirty="0"/>
              <a:t> </a:t>
            </a:r>
            <a:r>
              <a:rPr lang="en-US" sz="2400" b="0" dirty="0"/>
              <a:t>x 2</a:t>
            </a:r>
            <a:r>
              <a:rPr lang="en-US" sz="2400" dirty="0"/>
              <a:t> </a:t>
            </a:r>
          </a:p>
          <a:p>
            <a:pPr algn="ctr"/>
            <a:r>
              <a:rPr lang="en-US" sz="2400" b="0" dirty="0"/>
              <a:t>dfierke@fortdodgeiowa.org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Chad Schaeffer</a:t>
            </a:r>
          </a:p>
          <a:p>
            <a:pPr algn="ctr"/>
            <a:r>
              <a:rPr lang="en-US" sz="2800" b="0" dirty="0"/>
              <a:t>Chief Development Officer</a:t>
            </a:r>
          </a:p>
          <a:p>
            <a:pPr algn="ctr"/>
            <a:r>
              <a:rPr lang="en-US" sz="2400" b="0" dirty="0"/>
              <a:t>515-576-4551 x 1004</a:t>
            </a:r>
          </a:p>
          <a:p>
            <a:pPr algn="ctr"/>
            <a:r>
              <a:rPr lang="en-US" sz="2400" b="0" dirty="0"/>
              <a:t>cschaeffer@fortdodgeiowa.org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1227-BBCD-C11F-2A6C-618F6BB2C608}"/>
              </a:ext>
            </a:extLst>
          </p:cNvPr>
          <p:cNvSpPr txBox="1"/>
          <p:nvPr/>
        </p:nvSpPr>
        <p:spPr>
          <a:xfrm>
            <a:off x="697811" y="5104774"/>
            <a:ext cx="3870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BJ Stokesbary</a:t>
            </a:r>
          </a:p>
          <a:p>
            <a:r>
              <a:rPr lang="en-US" sz="2400" dirty="0"/>
              <a:t>515-520-7851</a:t>
            </a:r>
          </a:p>
          <a:p>
            <a:r>
              <a:rPr lang="en-US" sz="2400" dirty="0"/>
              <a:t>bj@atirealty.com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B0EE8-FAAA-5412-D7BF-AE06B5826C23}"/>
              </a:ext>
            </a:extLst>
          </p:cNvPr>
          <p:cNvSpPr txBox="1"/>
          <p:nvPr/>
        </p:nvSpPr>
        <p:spPr>
          <a:xfrm>
            <a:off x="5174049" y="5099234"/>
            <a:ext cx="407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Terry Lutz</a:t>
            </a:r>
          </a:p>
          <a:p>
            <a:r>
              <a:rPr lang="en-US" sz="2400" dirty="0"/>
              <a:t>515-249-9936</a:t>
            </a:r>
          </a:p>
          <a:p>
            <a:r>
              <a:rPr lang="en-US" sz="2400" dirty="0"/>
              <a:t>tlutz@mcclurevision.com</a:t>
            </a:r>
          </a:p>
        </p:txBody>
      </p:sp>
    </p:spTree>
    <p:extLst>
      <p:ext uri="{BB962C8B-B14F-4D97-AF65-F5344CB8AC3E}">
        <p14:creationId xmlns:p14="http://schemas.microsoft.com/office/powerpoint/2010/main" val="90981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FF12C-F31C-C5B3-5015-03F45A56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1D801-C7C9-E065-E212-083A254D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9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059CEF04-C45C-69CE-70F2-4EE6A1F1C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57"/>
          <a:stretch/>
        </p:blipFill>
        <p:spPr>
          <a:xfrm>
            <a:off x="1343623" y="-640935"/>
            <a:ext cx="11397908" cy="74989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00585E-EF9A-6DAD-10DC-8DE28695BABC}"/>
              </a:ext>
            </a:extLst>
          </p:cNvPr>
          <p:cNvSpPr/>
          <p:nvPr/>
        </p:nvSpPr>
        <p:spPr>
          <a:xfrm rot="5400000">
            <a:off x="-1839509" y="521737"/>
            <a:ext cx="13506680" cy="7827948"/>
          </a:xfrm>
          <a:prstGeom prst="rect">
            <a:avLst/>
          </a:prstGeom>
          <a:gradFill>
            <a:gsLst>
              <a:gs pos="30000">
                <a:schemeClr val="accent1">
                  <a:lumMod val="5000"/>
                  <a:lumOff val="95000"/>
                  <a:alpha val="0"/>
                </a:schemeClr>
              </a:gs>
              <a:gs pos="86000">
                <a:schemeClr val="bg1"/>
              </a:gs>
              <a:gs pos="56000">
                <a:schemeClr val="bg1">
                  <a:alpha val="7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589D0-A98D-7908-2A34-8F9823DA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AFCF1-758D-7A01-11F4-4E7DF899A395}"/>
              </a:ext>
            </a:extLst>
          </p:cNvPr>
          <p:cNvSpPr txBox="1"/>
          <p:nvPr/>
        </p:nvSpPr>
        <p:spPr>
          <a:xfrm>
            <a:off x="2375730" y="2767840"/>
            <a:ext cx="157049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Sioux 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53607-164C-E5CC-560B-E527C636ABE7}"/>
              </a:ext>
            </a:extLst>
          </p:cNvPr>
          <p:cNvSpPr txBox="1"/>
          <p:nvPr/>
        </p:nvSpPr>
        <p:spPr>
          <a:xfrm>
            <a:off x="10338178" y="611014"/>
            <a:ext cx="157049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Mason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1E170-7F95-914F-E91B-F23D77F0E2D5}"/>
              </a:ext>
            </a:extLst>
          </p:cNvPr>
          <p:cNvSpPr txBox="1"/>
          <p:nvPr/>
        </p:nvSpPr>
        <p:spPr>
          <a:xfrm>
            <a:off x="9214174" y="5912758"/>
            <a:ext cx="157049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Des Moines</a:t>
            </a:r>
          </a:p>
        </p:txBody>
      </p:sp>
    </p:spTree>
    <p:extLst>
      <p:ext uri="{BB962C8B-B14F-4D97-AF65-F5344CB8AC3E}">
        <p14:creationId xmlns:p14="http://schemas.microsoft.com/office/powerpoint/2010/main" val="3951854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3368-710F-3415-A530-A8D34C90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Mall History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FB82E-7C00-3D19-EFB9-49A7E42353E7}"/>
              </a:ext>
            </a:extLst>
          </p:cNvPr>
          <p:cNvCxnSpPr/>
          <p:nvPr/>
        </p:nvCxnSpPr>
        <p:spPr>
          <a:xfrm>
            <a:off x="-327991" y="3687417"/>
            <a:ext cx="1331843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A1D3E6-6EE7-FA70-9D53-E2EDB68E0E41}"/>
              </a:ext>
            </a:extLst>
          </p:cNvPr>
          <p:cNvCxnSpPr>
            <a:cxnSpLocks/>
          </p:cNvCxnSpPr>
          <p:nvPr/>
        </p:nvCxnSpPr>
        <p:spPr>
          <a:xfrm flipV="1">
            <a:off x="1812235" y="2816087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9DBB8-63F8-9969-6579-2507EB042986}"/>
              </a:ext>
            </a:extLst>
          </p:cNvPr>
          <p:cNvCxnSpPr>
            <a:cxnSpLocks/>
          </p:cNvCxnSpPr>
          <p:nvPr/>
        </p:nvCxnSpPr>
        <p:spPr>
          <a:xfrm flipV="1">
            <a:off x="3286539" y="3687417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9ECA3-4934-0915-BAF9-E4F2FDC43AD0}"/>
              </a:ext>
            </a:extLst>
          </p:cNvPr>
          <p:cNvSpPr txBox="1"/>
          <p:nvPr/>
        </p:nvSpPr>
        <p:spPr>
          <a:xfrm>
            <a:off x="559906" y="1446653"/>
            <a:ext cx="25046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1960s</a:t>
            </a:r>
          </a:p>
          <a:p>
            <a:pPr algn="ctr"/>
            <a:r>
              <a:rPr lang="en-US" sz="2800" dirty="0"/>
              <a:t>Open Air Mall Opens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CB501-07DA-1E05-4B16-65A5B245ED55}"/>
              </a:ext>
            </a:extLst>
          </p:cNvPr>
          <p:cNvSpPr txBox="1"/>
          <p:nvPr/>
        </p:nvSpPr>
        <p:spPr>
          <a:xfrm>
            <a:off x="602060" y="4647912"/>
            <a:ext cx="53689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1970s</a:t>
            </a:r>
          </a:p>
          <a:p>
            <a:pPr algn="ctr"/>
            <a:r>
              <a:rPr lang="en-US" sz="2800" dirty="0"/>
              <a:t>Mall Enclosed</a:t>
            </a:r>
          </a:p>
          <a:p>
            <a:pPr algn="ctr"/>
            <a:r>
              <a:rPr lang="en-US" sz="2800" dirty="0"/>
              <a:t>National Retailers</a:t>
            </a:r>
          </a:p>
          <a:p>
            <a:pPr algn="ctr"/>
            <a:r>
              <a:rPr lang="en-US" sz="2800" dirty="0"/>
              <a:t>Killed Downtown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899D84-43BD-4447-29A6-F0BA6917CF42}"/>
              </a:ext>
            </a:extLst>
          </p:cNvPr>
          <p:cNvCxnSpPr>
            <a:cxnSpLocks/>
          </p:cNvCxnSpPr>
          <p:nvPr/>
        </p:nvCxnSpPr>
        <p:spPr>
          <a:xfrm flipV="1">
            <a:off x="9226826" y="2816086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4D9139-6124-8AD4-3BBC-B22F3CF0EBF2}"/>
              </a:ext>
            </a:extLst>
          </p:cNvPr>
          <p:cNvSpPr txBox="1"/>
          <p:nvPr/>
        </p:nvSpPr>
        <p:spPr>
          <a:xfrm>
            <a:off x="7008249" y="1445493"/>
            <a:ext cx="44371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2000s-2010s</a:t>
            </a:r>
          </a:p>
          <a:p>
            <a:pPr algn="ctr"/>
            <a:r>
              <a:rPr lang="en-US" sz="2800" dirty="0"/>
              <a:t>Rent Decreased </a:t>
            </a:r>
          </a:p>
          <a:p>
            <a:pPr algn="ctr"/>
            <a:r>
              <a:rPr lang="en-US" sz="2800" dirty="0"/>
              <a:t>Decline Begins</a:t>
            </a:r>
          </a:p>
        </p:txBody>
      </p:sp>
    </p:spTree>
    <p:extLst>
      <p:ext uri="{BB962C8B-B14F-4D97-AF65-F5344CB8AC3E}">
        <p14:creationId xmlns:p14="http://schemas.microsoft.com/office/powerpoint/2010/main" val="15314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3368-710F-3415-A530-A8D34C90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2515"/>
            <a:ext cx="11174186" cy="646331"/>
          </a:xfrm>
        </p:spPr>
        <p:txBody>
          <a:bodyPr/>
          <a:lstStyle/>
          <a:p>
            <a:r>
              <a:rPr lang="en-US" sz="4000" dirty="0"/>
              <a:t>Decline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FB82E-7C00-3D19-EFB9-49A7E42353E7}"/>
              </a:ext>
            </a:extLst>
          </p:cNvPr>
          <p:cNvCxnSpPr>
            <a:cxnSpLocks/>
          </p:cNvCxnSpPr>
          <p:nvPr/>
        </p:nvCxnSpPr>
        <p:spPr>
          <a:xfrm>
            <a:off x="-327991" y="3687417"/>
            <a:ext cx="12732026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A1D3E6-6EE7-FA70-9D53-E2EDB68E0E41}"/>
              </a:ext>
            </a:extLst>
          </p:cNvPr>
          <p:cNvCxnSpPr>
            <a:cxnSpLocks/>
          </p:cNvCxnSpPr>
          <p:nvPr/>
        </p:nvCxnSpPr>
        <p:spPr>
          <a:xfrm flipV="1">
            <a:off x="1812235" y="2816087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9DBB8-63F8-9969-6579-2507EB042986}"/>
              </a:ext>
            </a:extLst>
          </p:cNvPr>
          <p:cNvCxnSpPr>
            <a:cxnSpLocks/>
          </p:cNvCxnSpPr>
          <p:nvPr/>
        </p:nvCxnSpPr>
        <p:spPr>
          <a:xfrm flipV="1">
            <a:off x="3286539" y="3687417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9ECA3-4934-0915-BAF9-E4F2FDC43AD0}"/>
              </a:ext>
            </a:extLst>
          </p:cNvPr>
          <p:cNvSpPr txBox="1"/>
          <p:nvPr/>
        </p:nvSpPr>
        <p:spPr>
          <a:xfrm>
            <a:off x="-21300" y="1446653"/>
            <a:ext cx="36670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2010s</a:t>
            </a:r>
          </a:p>
          <a:p>
            <a:pPr algn="ctr"/>
            <a:r>
              <a:rPr lang="en-US" sz="2800" dirty="0"/>
              <a:t>Previous Owners Unwilling to Reinvest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CB501-07DA-1E05-4B16-65A5B245ED55}"/>
              </a:ext>
            </a:extLst>
          </p:cNvPr>
          <p:cNvSpPr txBox="1"/>
          <p:nvPr/>
        </p:nvSpPr>
        <p:spPr>
          <a:xfrm>
            <a:off x="2643896" y="4558746"/>
            <a:ext cx="12852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2015</a:t>
            </a:r>
          </a:p>
          <a:p>
            <a:pPr algn="ctr"/>
            <a:r>
              <a:rPr lang="en-US" sz="2800" dirty="0"/>
              <a:t>Sears </a:t>
            </a:r>
          </a:p>
          <a:p>
            <a:pPr algn="ctr"/>
            <a:r>
              <a:rPr lang="en-US" sz="2800" dirty="0"/>
              <a:t>Closes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899D84-43BD-4447-29A6-F0BA6917CF42}"/>
              </a:ext>
            </a:extLst>
          </p:cNvPr>
          <p:cNvCxnSpPr>
            <a:cxnSpLocks/>
          </p:cNvCxnSpPr>
          <p:nvPr/>
        </p:nvCxnSpPr>
        <p:spPr>
          <a:xfrm flipV="1">
            <a:off x="5440026" y="2816086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4D9139-6124-8AD4-3BBC-B22F3CF0EBF2}"/>
              </a:ext>
            </a:extLst>
          </p:cNvPr>
          <p:cNvSpPr txBox="1"/>
          <p:nvPr/>
        </p:nvSpPr>
        <p:spPr>
          <a:xfrm>
            <a:off x="3221448" y="1431090"/>
            <a:ext cx="4437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2017</a:t>
            </a:r>
          </a:p>
          <a:p>
            <a:pPr algn="ctr"/>
            <a:r>
              <a:rPr lang="en-US" sz="2800" dirty="0"/>
              <a:t>JCPenney </a:t>
            </a:r>
          </a:p>
          <a:p>
            <a:pPr algn="ctr"/>
            <a:r>
              <a:rPr lang="en-US" sz="2800" dirty="0"/>
              <a:t>Closes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BEBEF8-A434-0A53-8F6C-0E6A0E199CF4}"/>
              </a:ext>
            </a:extLst>
          </p:cNvPr>
          <p:cNvCxnSpPr>
            <a:cxnSpLocks/>
          </p:cNvCxnSpPr>
          <p:nvPr/>
        </p:nvCxnSpPr>
        <p:spPr>
          <a:xfrm flipV="1">
            <a:off x="6331225" y="3687416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78DD67-0C22-A6D4-F4EF-6CD2AAE23F07}"/>
              </a:ext>
            </a:extLst>
          </p:cNvPr>
          <p:cNvSpPr txBox="1"/>
          <p:nvPr/>
        </p:nvSpPr>
        <p:spPr>
          <a:xfrm>
            <a:off x="4112648" y="4558746"/>
            <a:ext cx="4437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2018</a:t>
            </a:r>
          </a:p>
          <a:p>
            <a:pPr algn="ctr"/>
            <a:r>
              <a:rPr lang="en-US" sz="2800" dirty="0"/>
              <a:t>Younkers </a:t>
            </a:r>
          </a:p>
          <a:p>
            <a:pPr algn="ctr"/>
            <a:r>
              <a:rPr lang="en-US" sz="2800" dirty="0"/>
              <a:t>Closes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F583F-1EA8-12D7-5F40-BB4FA5A0FD3D}"/>
              </a:ext>
            </a:extLst>
          </p:cNvPr>
          <p:cNvSpPr txBox="1"/>
          <p:nvPr/>
        </p:nvSpPr>
        <p:spPr>
          <a:xfrm>
            <a:off x="1" y="6214735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D33B36"/>
                </a:solidFill>
              </a:rPr>
              <a:t>6x</a:t>
            </a:r>
            <a:r>
              <a:rPr lang="en-US" sz="3200" dirty="0">
                <a:solidFill>
                  <a:srgbClr val="D33B36"/>
                </a:solidFill>
              </a:rPr>
              <a:t> drop in taxable value over 20 years (</a:t>
            </a:r>
            <a:r>
              <a:rPr lang="en-US" sz="3000" dirty="0">
                <a:solidFill>
                  <a:srgbClr val="D33B36"/>
                </a:solidFill>
              </a:rPr>
              <a:t>$12M to $2M)</a:t>
            </a:r>
            <a:r>
              <a:rPr lang="en-US" sz="3000" i="1" dirty="0">
                <a:solidFill>
                  <a:srgbClr val="D33B36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A5257E-822F-D495-8C1B-7A52A2E507D1}"/>
              </a:ext>
            </a:extLst>
          </p:cNvPr>
          <p:cNvSpPr/>
          <p:nvPr/>
        </p:nvSpPr>
        <p:spPr>
          <a:xfrm>
            <a:off x="4229166" y="3380955"/>
            <a:ext cx="5448886" cy="612916"/>
          </a:xfrm>
          <a:prstGeom prst="rect">
            <a:avLst/>
          </a:prstGeom>
          <a:solidFill>
            <a:srgbClr val="D33B3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CC7A0C-357B-FD81-B661-542A33556B1E}"/>
              </a:ext>
            </a:extLst>
          </p:cNvPr>
          <p:cNvSpPr txBox="1"/>
          <p:nvPr/>
        </p:nvSpPr>
        <p:spPr>
          <a:xfrm>
            <a:off x="6849236" y="1449424"/>
            <a:ext cx="44371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D33B36"/>
                </a:solidFill>
              </a:rPr>
              <a:t>Late 2010s</a:t>
            </a:r>
          </a:p>
          <a:p>
            <a:pPr algn="ctr"/>
            <a:r>
              <a:rPr lang="en-US" sz="2800" dirty="0">
                <a:solidFill>
                  <a:srgbClr val="D33B36"/>
                </a:solidFill>
              </a:rPr>
              <a:t>Developers </a:t>
            </a:r>
          </a:p>
          <a:p>
            <a:pPr algn="ctr"/>
            <a:r>
              <a:rPr lang="en-US" sz="2800" dirty="0">
                <a:solidFill>
                  <a:srgbClr val="D33B36"/>
                </a:solidFill>
              </a:rPr>
              <a:t>Start Looking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3C67F2-A1F3-8A83-5287-04721809D6EC}"/>
              </a:ext>
            </a:extLst>
          </p:cNvPr>
          <p:cNvCxnSpPr>
            <a:cxnSpLocks/>
          </p:cNvCxnSpPr>
          <p:nvPr/>
        </p:nvCxnSpPr>
        <p:spPr>
          <a:xfrm flipV="1">
            <a:off x="9084387" y="2834419"/>
            <a:ext cx="0" cy="87133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3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4" grpId="0"/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indoor, ceiling, wall&#10;&#10;Description automatically generated">
            <a:extLst>
              <a:ext uri="{FF2B5EF4-FFF2-40B4-BE49-F238E27FC236}">
                <a16:creationId xmlns:a16="http://schemas.microsoft.com/office/drawing/2014/main" id="{C589FD49-22DB-AF43-AC85-3244F139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93" b="8507"/>
          <a:stretch/>
        </p:blipFill>
        <p:spPr>
          <a:xfrm>
            <a:off x="0" y="5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00D85F-6477-504B-B046-907472A1B80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10" y="641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D33B3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9 McClure PPT Template" id="{7849C88B-1B12-4D10-8161-844C4CB4A214}" vid="{3824A09A-254D-488D-AF63-DB79D6A7EE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DFAC40D4E7242BA969523C7A7C883" ma:contentTypeVersion="4" ma:contentTypeDescription="Create a new document." ma:contentTypeScope="" ma:versionID="0b3c33676ccc8689d5a7f95a11e10aaa">
  <xsd:schema xmlns:xsd="http://www.w3.org/2001/XMLSchema" xmlns:xs="http://www.w3.org/2001/XMLSchema" xmlns:p="http://schemas.microsoft.com/office/2006/metadata/properties" xmlns:ns2="2a075a80-4de0-4442-a480-76a497a43ff2" targetNamespace="http://schemas.microsoft.com/office/2006/metadata/properties" ma:root="true" ma:fieldsID="03b3206746cedee54dfc3a5c96b701f1" ns2:_="">
    <xsd:import namespace="2a075a80-4de0-4442-a480-76a497a43f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075a80-4de0-4442-a480-76a497a43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43A54C-6547-4894-92B6-5BBB108C1F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075a80-4de0-4442-a480-76a497a43f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a075a80-4de0-4442-a480-76a497a43ff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McClure PPT Template</Template>
  <TotalTime>2181</TotalTime>
  <Words>823</Words>
  <Application>Microsoft Office PowerPoint</Application>
  <PresentationFormat>Widescreen</PresentationFormat>
  <Paragraphs>183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Futura Hv BT</vt:lpstr>
      <vt:lpstr>Office Theme</vt:lpstr>
      <vt:lpstr>PowerPoint Presentation</vt:lpstr>
      <vt:lpstr>What Do You Do with an Old Mall or Other Obsolete Space</vt:lpstr>
      <vt:lpstr>PowerPoint Presentation</vt:lpstr>
      <vt:lpstr>History</vt:lpstr>
      <vt:lpstr>Trade Area</vt:lpstr>
      <vt:lpstr>Mall History</vt:lpstr>
      <vt:lpstr>Decline</vt:lpstr>
      <vt:lpstr>PowerPoint Presentation</vt:lpstr>
      <vt:lpstr>PowerPoint Presentation</vt:lpstr>
      <vt:lpstr>Retail Market – is there hope?</vt:lpstr>
      <vt:lpstr>City Involvement in Retail</vt:lpstr>
      <vt:lpstr>PowerPoint Presentation</vt:lpstr>
      <vt:lpstr>New Concept</vt:lpstr>
      <vt:lpstr>New Concept</vt:lpstr>
      <vt:lpstr>New Concept</vt:lpstr>
      <vt:lpstr>Public-Private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Financing / Deal Structure</vt:lpstr>
      <vt:lpstr>Financing</vt:lpstr>
      <vt:lpstr>Financing</vt:lpstr>
      <vt:lpstr>Financing</vt:lpstr>
      <vt:lpstr>Financing</vt:lpstr>
      <vt:lpstr>Results</vt:lpstr>
      <vt:lpstr>Results</vt:lpstr>
      <vt:lpstr>Results </vt:lpstr>
      <vt:lpstr>Results</vt:lpstr>
      <vt:lpstr>New Concept</vt:lpstr>
      <vt:lpstr>PowerPoint Presentation</vt:lpstr>
      <vt:lpstr>Current Mall</vt:lpstr>
      <vt:lpstr>Current Mall</vt:lpstr>
      <vt:lpstr>Current Mall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Nelson</dc:creator>
  <cp:lastModifiedBy>Katie Wheeler</cp:lastModifiedBy>
  <cp:revision>13</cp:revision>
  <cp:lastPrinted>2022-09-26T13:58:22Z</cp:lastPrinted>
  <dcterms:created xsi:type="dcterms:W3CDTF">2020-09-29T13:35:02Z</dcterms:created>
  <dcterms:modified xsi:type="dcterms:W3CDTF">2022-10-20T15:02:01Z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0x01010040ADFAC40D4E7242BA969523C7A7C883</vt:lpwstr>
  </property>
</Properties>
</file>