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</p:sldMasterIdLst>
  <p:notesMasterIdLst>
    <p:notesMasterId r:id="rId4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4" roundtripDataSignature="AMtx7mg0mrOxu1F44ktgOa4XMhBPqpXX8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7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customschemas.google.com/relationships/presentationmetadata" Target="meta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  <p:sp>
        <p:nvSpPr>
          <p:cNvPr id="279" name="Google Shape;27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" name="Google Shape;34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8" name="Google Shape;34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Google Shape;35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" name="Google Shape;37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" name="Google Shape;390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6" name="Google Shape;396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Google Shape;408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" name="Google Shape;414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0" name="Google Shape;420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6" name="Google Shape;426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2" name="Google Shape;432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8" name="Google Shape;438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4" name="Google Shape;444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0" name="Google Shape;450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6" name="Google Shape;456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Google Shape;3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2" name="Google Shape;462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" name="Google Shape;468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" name="Google Shape;480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6" name="Google Shape;486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2" name="Google Shape;492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3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8" name="Google Shape;498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3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4" name="Google Shape;504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3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0" name="Google Shape;510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" name="Google Shape;31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" name="Google Shape;31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4" name="Google Shape;32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6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6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6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6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6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6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6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6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6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43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4242851"/>
            <a:ext cx="8968084" cy="275942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43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11716" y="4243845"/>
            <a:ext cx="3077108" cy="27694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43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43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43"/>
          <p:cNvSpPr txBox="1"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rebuchet MS"/>
              <a:buNone/>
              <a:defRPr sz="5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43"/>
          <p:cNvSpPr txBox="1"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98" name="Google Shape;98;p43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43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43"/>
          <p:cNvSpPr txBox="1">
            <a:spLocks noGrp="1"/>
          </p:cNvSpPr>
          <p:nvPr>
            <p:ph type="sldNum" idx="12"/>
          </p:nvPr>
        </p:nvSpPr>
        <p:spPr>
          <a:xfrm>
            <a:off x="9255346" y="2750337"/>
            <a:ext cx="1171888" cy="1356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44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44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44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4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44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44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44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44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44"/>
          <p:cNvSpPr txBox="1">
            <a:spLocks noGrp="1"/>
          </p:cNvSpPr>
          <p:nvPr>
            <p:ph type="sldNum" idx="12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45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" y="4086907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45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4" y="4087901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45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45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45"/>
          <p:cNvSpPr txBox="1"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45"/>
          <p:cNvSpPr txBox="1"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8" name="Google Shape;118;p45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45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45"/>
          <p:cNvSpPr txBox="1">
            <a:spLocks noGrp="1"/>
          </p:cNvSpPr>
          <p:nvPr>
            <p:ph type="sldNum" idx="12"/>
          </p:nvPr>
        </p:nvSpPr>
        <p:spPr>
          <a:xfrm>
            <a:off x="10729455" y="2869895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46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46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4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4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46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46"/>
          <p:cNvSpPr txBox="1">
            <a:spLocks noGrp="1"/>
          </p:cNvSpPr>
          <p:nvPr>
            <p:ph type="body" idx="1"/>
          </p:nvPr>
        </p:nvSpPr>
        <p:spPr>
          <a:xfrm>
            <a:off x="680320" y="2336873"/>
            <a:ext cx="4698358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46"/>
          <p:cNvSpPr txBox="1">
            <a:spLocks noGrp="1"/>
          </p:cNvSpPr>
          <p:nvPr>
            <p:ph type="body" idx="2"/>
          </p:nvPr>
        </p:nvSpPr>
        <p:spPr>
          <a:xfrm>
            <a:off x="5594123" y="2336873"/>
            <a:ext cx="4700058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9" name="Google Shape;129;p46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46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46"/>
          <p:cNvSpPr txBox="1">
            <a:spLocks noGrp="1"/>
          </p:cNvSpPr>
          <p:nvPr>
            <p:ph type="sldNum" idx="12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47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47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4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4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47"/>
          <p:cNvSpPr txBox="1"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47"/>
          <p:cNvSpPr txBox="1"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39" name="Google Shape;139;p47"/>
          <p:cNvSpPr txBox="1">
            <a:spLocks noGrp="1"/>
          </p:cNvSpPr>
          <p:nvPr>
            <p:ph type="body" idx="2"/>
          </p:nvPr>
        </p:nvSpPr>
        <p:spPr>
          <a:xfrm>
            <a:off x="680322" y="3030008"/>
            <a:ext cx="4698355" cy="2906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47"/>
          <p:cNvSpPr txBox="1">
            <a:spLocks noGrp="1"/>
          </p:cNvSpPr>
          <p:nvPr>
            <p:ph type="body" idx="3"/>
          </p:nvPr>
        </p:nvSpPr>
        <p:spPr>
          <a:xfrm>
            <a:off x="5820154" y="2336873"/>
            <a:ext cx="4474028" cy="692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41" name="Google Shape;141;p47"/>
          <p:cNvSpPr txBox="1">
            <a:spLocks noGrp="1"/>
          </p:cNvSpPr>
          <p:nvPr>
            <p:ph type="body" idx="4"/>
          </p:nvPr>
        </p:nvSpPr>
        <p:spPr>
          <a:xfrm>
            <a:off x="5594123" y="3030008"/>
            <a:ext cx="4700059" cy="2906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2" name="Google Shape;142;p47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47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4" name="Google Shape;144;p47"/>
          <p:cNvSpPr txBox="1">
            <a:spLocks noGrp="1"/>
          </p:cNvSpPr>
          <p:nvPr>
            <p:ph type="sldNum" idx="12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48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48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4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4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48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48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48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48"/>
          <p:cNvSpPr txBox="1">
            <a:spLocks noGrp="1"/>
          </p:cNvSpPr>
          <p:nvPr>
            <p:ph type="sldNum" idx="12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49" descr="HD-ShadowShort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4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49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49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9" name="Google Shape;159;p49"/>
          <p:cNvSpPr txBox="1">
            <a:spLocks noGrp="1"/>
          </p:cNvSpPr>
          <p:nvPr>
            <p:ph type="sldNum" idx="12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Google Shape;161;p50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50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50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5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50"/>
          <p:cNvSpPr txBox="1"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50"/>
          <p:cNvSpPr txBox="1">
            <a:spLocks noGrp="1"/>
          </p:cNvSpPr>
          <p:nvPr>
            <p:ph type="body" idx="1"/>
          </p:nvPr>
        </p:nvSpPr>
        <p:spPr>
          <a:xfrm>
            <a:off x="4685846" y="2336873"/>
            <a:ext cx="5608336" cy="3599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7" name="Google Shape;167;p50"/>
          <p:cNvSpPr txBox="1">
            <a:spLocks noGrp="1"/>
          </p:cNvSpPr>
          <p:nvPr>
            <p:ph type="body" idx="2"/>
          </p:nvPr>
        </p:nvSpPr>
        <p:spPr>
          <a:xfrm>
            <a:off x="680322" y="2336872"/>
            <a:ext cx="3790078" cy="3599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8" name="Google Shape;168;p50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9" name="Google Shape;169;p50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0" name="Google Shape;170;p50"/>
          <p:cNvSpPr txBox="1">
            <a:spLocks noGrp="1"/>
          </p:cNvSpPr>
          <p:nvPr>
            <p:ph type="sldNum" idx="12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6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51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51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5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51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51"/>
          <p:cNvSpPr txBox="1"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51"/>
          <p:cNvSpPr>
            <a:spLocks noGrp="1"/>
          </p:cNvSpPr>
          <p:nvPr>
            <p:ph type="pic" idx="2"/>
          </p:nvPr>
        </p:nvSpPr>
        <p:spPr>
          <a:xfrm>
            <a:off x="4868333" y="2336874"/>
            <a:ext cx="5425849" cy="3599312"/>
          </a:xfrm>
          <a:prstGeom prst="rect">
            <a:avLst/>
          </a:prstGeom>
          <a:noFill/>
          <a:ln>
            <a:noFill/>
          </a:ln>
          <a:effectLst>
            <a:outerShdw blurRad="76200" dist="63500" dir="5040000" algn="tl" rotWithShape="0">
              <a:srgbClr val="000000">
                <a:alpha val="40784"/>
              </a:srgbClr>
            </a:outerShdw>
          </a:effectLst>
        </p:spPr>
      </p:sp>
      <p:sp>
        <p:nvSpPr>
          <p:cNvPr id="178" name="Google Shape;178;p51"/>
          <p:cNvSpPr txBox="1">
            <a:spLocks noGrp="1"/>
          </p:cNvSpPr>
          <p:nvPr>
            <p:ph type="body" idx="1"/>
          </p:nvPr>
        </p:nvSpPr>
        <p:spPr>
          <a:xfrm>
            <a:off x="680323" y="2336873"/>
            <a:ext cx="3876256" cy="3599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79" name="Google Shape;179;p51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51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1" name="Google Shape;181;p51"/>
          <p:cNvSpPr txBox="1">
            <a:spLocks noGrp="1"/>
          </p:cNvSpPr>
          <p:nvPr>
            <p:ph type="sldNum" idx="12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noramic Picture with Caption">
  <p:cSld name="Panoramic Picture with Caption"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Google Shape;183;p52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52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52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52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52"/>
          <p:cNvSpPr txBox="1"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rebuchet MS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52"/>
          <p:cNvSpPr>
            <a:spLocks noGrp="1"/>
          </p:cNvSpPr>
          <p:nvPr>
            <p:ph type="pic" idx="2"/>
          </p:nvPr>
        </p:nvSpPr>
        <p:spPr>
          <a:xfrm>
            <a:off x="680322" y="609597"/>
            <a:ext cx="9613859" cy="3589575"/>
          </a:xfrm>
          <a:prstGeom prst="rect">
            <a:avLst/>
          </a:prstGeom>
          <a:noFill/>
          <a:ln>
            <a:noFill/>
          </a:ln>
          <a:effectLst>
            <a:outerShdw blurRad="76200" dist="63500" dir="5040000" algn="tl" rotWithShape="0">
              <a:srgbClr val="000000">
                <a:alpha val="40784"/>
              </a:srgbClr>
            </a:outerShdw>
          </a:effectLst>
        </p:spPr>
      </p:sp>
      <p:sp>
        <p:nvSpPr>
          <p:cNvPr id="189" name="Google Shape;189;p52"/>
          <p:cNvSpPr txBox="1">
            <a:spLocks noGrp="1"/>
          </p:cNvSpPr>
          <p:nvPr>
            <p:ph type="body" idx="1"/>
          </p:nvPr>
        </p:nvSpPr>
        <p:spPr>
          <a:xfrm>
            <a:off x="680319" y="5169583"/>
            <a:ext cx="9613862" cy="622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90" name="Google Shape;190;p52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52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52"/>
          <p:cNvSpPr txBox="1">
            <a:spLocks noGrp="1"/>
          </p:cNvSpPr>
          <p:nvPr>
            <p:ph type="sldNum" idx="12"/>
          </p:nvPr>
        </p:nvSpPr>
        <p:spPr>
          <a:xfrm>
            <a:off x="10729455" y="4711309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aption">
  <p:cSld name="Title and Caption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53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" name="Google Shape;195;p53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96" name="Google Shape;196;p5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53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53"/>
          <p:cNvSpPr txBox="1"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53"/>
          <p:cNvSpPr txBox="1">
            <a:spLocks noGrp="1"/>
          </p:cNvSpPr>
          <p:nvPr>
            <p:ph type="body" idx="1"/>
          </p:nvPr>
        </p:nvSpPr>
        <p:spPr>
          <a:xfrm>
            <a:off x="680322" y="4711615"/>
            <a:ext cx="9613859" cy="109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00" name="Google Shape;200;p53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53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53"/>
          <p:cNvSpPr txBox="1">
            <a:spLocks noGrp="1"/>
          </p:cNvSpPr>
          <p:nvPr>
            <p:ph type="sldNum" idx="12"/>
          </p:nvPr>
        </p:nvSpPr>
        <p:spPr>
          <a:xfrm>
            <a:off x="10729455" y="4711615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with Caption">
  <p:cSld name="Quote with Caption"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" name="Google Shape;204;p54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" name="Google Shape;205;p54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54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5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54"/>
          <p:cNvSpPr txBox="1"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54"/>
          <p:cNvSpPr txBox="1">
            <a:spLocks noGrp="1"/>
          </p:cNvSpPr>
          <p:nvPr>
            <p:ph type="body" idx="1"/>
          </p:nvPr>
        </p:nvSpPr>
        <p:spPr>
          <a:xfrm>
            <a:off x="1402288" y="3653379"/>
            <a:ext cx="8156579" cy="54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10" name="Google Shape;210;p54"/>
          <p:cNvSpPr txBox="1">
            <a:spLocks noGrp="1"/>
          </p:cNvSpPr>
          <p:nvPr>
            <p:ph type="body" idx="2"/>
          </p:nvPr>
        </p:nvSpPr>
        <p:spPr>
          <a:xfrm>
            <a:off x="680322" y="4711615"/>
            <a:ext cx="9613859" cy="109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11" name="Google Shape;211;p54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54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54"/>
          <p:cNvSpPr txBox="1">
            <a:spLocks noGrp="1"/>
          </p:cNvSpPr>
          <p:nvPr>
            <p:ph type="sldNum" idx="12"/>
          </p:nvPr>
        </p:nvSpPr>
        <p:spPr>
          <a:xfrm>
            <a:off x="10729455" y="4709925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4" name="Google Shape;214;p54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Trebuchet MS"/>
              <a:buNone/>
            </a:pPr>
            <a:r>
              <a:rPr lang="en-US" sz="7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“</a:t>
            </a:r>
            <a:endParaRPr/>
          </a:p>
        </p:txBody>
      </p:sp>
      <p:sp>
        <p:nvSpPr>
          <p:cNvPr id="215" name="Google Shape;215;p54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Trebuchet MS"/>
              <a:buNone/>
            </a:pPr>
            <a:r>
              <a:rPr lang="en-US" sz="7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me Card">
  <p:cSld name="Name Card"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" name="Google Shape;217;p55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" name="Google Shape;218;p55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55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55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55"/>
          <p:cNvSpPr txBox="1"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55"/>
          <p:cNvSpPr txBox="1">
            <a:spLocks noGrp="1"/>
          </p:cNvSpPr>
          <p:nvPr>
            <p:ph type="body" idx="1"/>
          </p:nvPr>
        </p:nvSpPr>
        <p:spPr>
          <a:xfrm>
            <a:off x="680320" y="5300149"/>
            <a:ext cx="9613862" cy="502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23" name="Google Shape;223;p55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4" name="Google Shape;224;p55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55"/>
          <p:cNvSpPr txBox="1">
            <a:spLocks noGrp="1"/>
          </p:cNvSpPr>
          <p:nvPr>
            <p:ph type="sldNum" idx="12"/>
          </p:nvPr>
        </p:nvSpPr>
        <p:spPr>
          <a:xfrm>
            <a:off x="10729455" y="4709925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Column">
  <p:cSld name="3 Column"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Google Shape;227;p56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228" name="Google Shape;228;p56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Google Shape;229;p5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5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56"/>
          <p:cNvSpPr txBox="1"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56"/>
          <p:cNvSpPr txBox="1"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33" name="Google Shape;233;p56"/>
          <p:cNvSpPr txBox="1">
            <a:spLocks noGrp="1"/>
          </p:cNvSpPr>
          <p:nvPr>
            <p:ph type="body" idx="2"/>
          </p:nvPr>
        </p:nvSpPr>
        <p:spPr>
          <a:xfrm>
            <a:off x="680322" y="3022673"/>
            <a:ext cx="3049702" cy="2913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234" name="Google Shape;234;p56"/>
          <p:cNvSpPr txBox="1">
            <a:spLocks noGrp="1"/>
          </p:cNvSpPr>
          <p:nvPr>
            <p:ph type="body" idx="3"/>
          </p:nvPr>
        </p:nvSpPr>
        <p:spPr>
          <a:xfrm>
            <a:off x="3956025" y="2336873"/>
            <a:ext cx="3063240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35" name="Google Shape;235;p56"/>
          <p:cNvSpPr txBox="1">
            <a:spLocks noGrp="1"/>
          </p:cNvSpPr>
          <p:nvPr>
            <p:ph type="body" idx="4"/>
          </p:nvPr>
        </p:nvSpPr>
        <p:spPr>
          <a:xfrm>
            <a:off x="3945470" y="3022673"/>
            <a:ext cx="3063240" cy="2913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236" name="Google Shape;236;p56"/>
          <p:cNvSpPr txBox="1">
            <a:spLocks noGrp="1"/>
          </p:cNvSpPr>
          <p:nvPr>
            <p:ph type="body" idx="5"/>
          </p:nvPr>
        </p:nvSpPr>
        <p:spPr>
          <a:xfrm>
            <a:off x="7224156" y="2336873"/>
            <a:ext cx="3070025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37" name="Google Shape;237;p56"/>
          <p:cNvSpPr txBox="1">
            <a:spLocks noGrp="1"/>
          </p:cNvSpPr>
          <p:nvPr>
            <p:ph type="body" idx="6"/>
          </p:nvPr>
        </p:nvSpPr>
        <p:spPr>
          <a:xfrm>
            <a:off x="7224156" y="3022673"/>
            <a:ext cx="3070025" cy="2913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238" name="Google Shape;238;p56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9" name="Google Shape;239;p56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0" name="Google Shape;240;p56"/>
          <p:cNvSpPr txBox="1">
            <a:spLocks noGrp="1"/>
          </p:cNvSpPr>
          <p:nvPr>
            <p:ph type="sldNum" idx="12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Picture Column">
  <p:cSld name="3 Picture Column"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2" name="Google Shape;242;p57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243" name="Google Shape;243;p57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p5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5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57"/>
          <p:cNvSpPr txBox="1"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7" name="Google Shape;247;p57"/>
          <p:cNvSpPr txBox="1"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48" name="Google Shape;248;p57"/>
          <p:cNvSpPr>
            <a:spLocks noGrp="1"/>
          </p:cNvSpPr>
          <p:nvPr>
            <p:ph type="pic" idx="2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outerShdw blurRad="50800" dist="50800" dir="5400000" algn="tl" rotWithShape="0">
              <a:srgbClr val="000000">
                <a:alpha val="42745"/>
              </a:srgbClr>
            </a:outerShdw>
          </a:effectLst>
        </p:spPr>
      </p:sp>
      <p:sp>
        <p:nvSpPr>
          <p:cNvPr id="249" name="Google Shape;249;p57"/>
          <p:cNvSpPr txBox="1">
            <a:spLocks noGrp="1"/>
          </p:cNvSpPr>
          <p:nvPr>
            <p:ph type="body" idx="3"/>
          </p:nvPr>
        </p:nvSpPr>
        <p:spPr>
          <a:xfrm>
            <a:off x="680318" y="4873765"/>
            <a:ext cx="3049705" cy="1062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250" name="Google Shape;250;p57"/>
          <p:cNvSpPr txBox="1">
            <a:spLocks noGrp="1"/>
          </p:cNvSpPr>
          <p:nvPr>
            <p:ph type="body" idx="4"/>
          </p:nvPr>
        </p:nvSpPr>
        <p:spPr>
          <a:xfrm>
            <a:off x="3945471" y="4297503"/>
            <a:ext cx="3063240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51" name="Google Shape;251;p57"/>
          <p:cNvSpPr>
            <a:spLocks noGrp="1"/>
          </p:cNvSpPr>
          <p:nvPr>
            <p:ph type="pic" idx="5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outerShdw blurRad="50800" dist="50800" dir="5400000" algn="tl" rotWithShape="0">
              <a:srgbClr val="000000">
                <a:alpha val="42745"/>
              </a:srgbClr>
            </a:outerShdw>
          </a:effectLst>
        </p:spPr>
      </p:sp>
      <p:sp>
        <p:nvSpPr>
          <p:cNvPr id="252" name="Google Shape;252;p57"/>
          <p:cNvSpPr txBox="1">
            <a:spLocks noGrp="1"/>
          </p:cNvSpPr>
          <p:nvPr>
            <p:ph type="body" idx="6"/>
          </p:nvPr>
        </p:nvSpPr>
        <p:spPr>
          <a:xfrm>
            <a:off x="3944117" y="4873764"/>
            <a:ext cx="3067297" cy="1062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253" name="Google Shape;253;p57"/>
          <p:cNvSpPr txBox="1">
            <a:spLocks noGrp="1"/>
          </p:cNvSpPr>
          <p:nvPr>
            <p:ph type="body" idx="7"/>
          </p:nvPr>
        </p:nvSpPr>
        <p:spPr>
          <a:xfrm>
            <a:off x="7230678" y="4297503"/>
            <a:ext cx="3063505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54" name="Google Shape;254;p57"/>
          <p:cNvSpPr>
            <a:spLocks noGrp="1"/>
          </p:cNvSpPr>
          <p:nvPr>
            <p:ph type="pic" idx="8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>
            <a:outerShdw blurRad="50800" dist="50800" dir="5400000" algn="tl" rotWithShape="0">
              <a:srgbClr val="000000">
                <a:alpha val="42745"/>
              </a:srgbClr>
            </a:outerShdw>
          </a:effectLst>
        </p:spPr>
      </p:sp>
      <p:sp>
        <p:nvSpPr>
          <p:cNvPr id="255" name="Google Shape;255;p57"/>
          <p:cNvSpPr txBox="1">
            <a:spLocks noGrp="1"/>
          </p:cNvSpPr>
          <p:nvPr>
            <p:ph type="body" idx="9"/>
          </p:nvPr>
        </p:nvSpPr>
        <p:spPr>
          <a:xfrm>
            <a:off x="7230553" y="4873762"/>
            <a:ext cx="3067563" cy="10624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256" name="Google Shape;256;p57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7" name="Google Shape;257;p57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57"/>
          <p:cNvSpPr txBox="1">
            <a:spLocks noGrp="1"/>
          </p:cNvSpPr>
          <p:nvPr>
            <p:ph type="sldNum" idx="12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0" name="Google Shape;260;p58" descr="HD-ShadowLong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261" name="Google Shape;261;p58" descr="HD-ShadowShort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Google Shape;262;p5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3" name="Google Shape;263;p5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" name="Google Shape;264;p58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58"/>
          <p:cNvSpPr txBox="1">
            <a:spLocks noGrp="1"/>
          </p:cNvSpPr>
          <p:nvPr>
            <p:ph type="body" idx="1"/>
          </p:nvPr>
        </p:nvSpPr>
        <p:spPr>
          <a:xfrm rot="5400000">
            <a:off x="3687594" y="-670400"/>
            <a:ext cx="3599316" cy="9613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6" name="Google Shape;266;p58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7" name="Google Shape;267;p58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58"/>
          <p:cNvSpPr txBox="1">
            <a:spLocks noGrp="1"/>
          </p:cNvSpPr>
          <p:nvPr>
            <p:ph type="sldNum" idx="12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59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59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p59"/>
          <p:cNvSpPr txBox="1">
            <a:spLocks noGrp="1"/>
          </p:cNvSpPr>
          <p:nvPr>
            <p:ph type="title"/>
          </p:nvPr>
        </p:nvSpPr>
        <p:spPr>
          <a:xfrm rot="5400000">
            <a:off x="8489252" y="2249576"/>
            <a:ext cx="4353760" cy="1073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3" name="Google Shape;273;p59"/>
          <p:cNvSpPr txBox="1">
            <a:spLocks noGrp="1"/>
          </p:cNvSpPr>
          <p:nvPr>
            <p:ph type="body" idx="1"/>
          </p:nvPr>
        </p:nvSpPr>
        <p:spPr>
          <a:xfrm rot="5400000">
            <a:off x="2452030" y="-1162110"/>
            <a:ext cx="5326589" cy="8870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4" name="Google Shape;274;p59"/>
          <p:cNvSpPr txBox="1">
            <a:spLocks noGrp="1"/>
          </p:cNvSpPr>
          <p:nvPr>
            <p:ph type="dt" idx="10"/>
          </p:nvPr>
        </p:nvSpPr>
        <p:spPr>
          <a:xfrm>
            <a:off x="6807126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5" name="Google Shape;275;p59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12680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6" name="Google Shape;276;p59"/>
          <p:cNvSpPr txBox="1">
            <a:spLocks noGrp="1"/>
          </p:cNvSpPr>
          <p:nvPr>
            <p:ph type="sldNum" idx="12"/>
          </p:nvPr>
        </p:nvSpPr>
        <p:spPr>
          <a:xfrm>
            <a:off x="10097550" y="5398633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3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lvl="1" indent="0" algn="ctr">
              <a:spcBef>
                <a:spcPts val="0"/>
              </a:spcBef>
              <a:buNone/>
              <a:defRPr sz="3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lvl="2" indent="0" algn="ctr">
              <a:spcBef>
                <a:spcPts val="0"/>
              </a:spcBef>
              <a:buNone/>
              <a:defRPr sz="3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lvl="3" indent="0" algn="ctr">
              <a:spcBef>
                <a:spcPts val="0"/>
              </a:spcBef>
              <a:buNone/>
              <a:defRPr sz="3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lvl="4" indent="0" algn="ctr">
              <a:spcBef>
                <a:spcPts val="0"/>
              </a:spcBef>
              <a:buNone/>
              <a:defRPr sz="3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lvl="5" indent="0" algn="ctr">
              <a:spcBef>
                <a:spcPts val="0"/>
              </a:spcBef>
              <a:buNone/>
              <a:defRPr sz="3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lvl="6" indent="0" algn="ctr">
              <a:spcBef>
                <a:spcPts val="0"/>
              </a:spcBef>
              <a:buNone/>
              <a:defRPr sz="3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lvl="7" indent="0" algn="ctr">
              <a:spcBef>
                <a:spcPts val="0"/>
              </a:spcBef>
              <a:buNone/>
              <a:defRPr sz="3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lvl="8" indent="0" algn="ctr">
              <a:spcBef>
                <a:spcPts val="0"/>
              </a:spcBef>
              <a:buNone/>
              <a:defRPr sz="3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6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6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6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6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6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6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6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6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6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6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6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6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6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6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6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4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4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dk2"/>
            </a:gs>
            <a:gs pos="50000">
              <a:schemeClr val="dk2"/>
            </a:gs>
            <a:gs pos="100000">
              <a:srgbClr val="9C9C9C"/>
            </a:gs>
          </a:gsLst>
          <a:lin ang="2520000" scaled="0"/>
        </a:gra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42" descr="hashOverlay-FullResolve.png"/>
          <p:cNvPicPr preferRelativeResize="0"/>
          <p:nvPr/>
        </p:nvPicPr>
        <p:blipFill rotWithShape="1">
          <a:blip r:embed="rId19">
            <a:alphaModFix amt="10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42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sz="3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7" name="Google Shape;87;p42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8" name="Google Shape;88;p42"/>
          <p:cNvSpPr txBox="1">
            <a:spLocks noGrp="1"/>
          </p:cNvSpPr>
          <p:nvPr>
            <p:ph type="dt" idx="10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9" name="Google Shape;89;p42"/>
          <p:cNvSpPr txBox="1">
            <a:spLocks noGrp="1"/>
          </p:cNvSpPr>
          <p:nvPr>
            <p:ph type="ftr" idx="11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0" name="Google Shape;90;p42"/>
          <p:cNvSpPr txBox="1">
            <a:spLocks noGrp="1"/>
          </p:cNvSpPr>
          <p:nvPr>
            <p:ph type="sldNum" idx="12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3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l" rtl="0">
              <a:spcBef>
                <a:spcPts val="0"/>
              </a:spcBef>
              <a:buNone/>
              <a:defRPr sz="3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l" rtl="0">
              <a:spcBef>
                <a:spcPts val="0"/>
              </a:spcBef>
              <a:buNone/>
              <a:defRPr sz="3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l" rtl="0">
              <a:spcBef>
                <a:spcPts val="0"/>
              </a:spcBef>
              <a:buNone/>
              <a:defRPr sz="3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l" rtl="0">
              <a:spcBef>
                <a:spcPts val="0"/>
              </a:spcBef>
              <a:buNone/>
              <a:defRPr sz="3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l" rtl="0">
              <a:spcBef>
                <a:spcPts val="0"/>
              </a:spcBef>
              <a:buNone/>
              <a:defRPr sz="3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l" rtl="0">
              <a:spcBef>
                <a:spcPts val="0"/>
              </a:spcBef>
              <a:buNone/>
              <a:defRPr sz="3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l" rtl="0">
              <a:spcBef>
                <a:spcPts val="0"/>
              </a:spcBef>
              <a:buNone/>
              <a:defRPr sz="3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l" rtl="0">
              <a:spcBef>
                <a:spcPts val="0"/>
              </a:spcBef>
              <a:buNone/>
              <a:defRPr sz="36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mailto:callahan.cmc@gmail.com" TargetMode="Externa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"/>
          <p:cNvSpPr txBox="1"/>
          <p:nvPr/>
        </p:nvSpPr>
        <p:spPr>
          <a:xfrm>
            <a:off x="511222" y="2898154"/>
            <a:ext cx="110262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F89C20"/>
                </a:solidFill>
                <a:latin typeface="Calibri"/>
                <a:ea typeface="Calibri"/>
                <a:cs typeface="Calibri"/>
                <a:sym typeface="Calibri"/>
              </a:rPr>
              <a:t>How to be Civil in Uncivil Times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1"/>
          <p:cNvSpPr txBox="1"/>
          <p:nvPr/>
        </p:nvSpPr>
        <p:spPr>
          <a:xfrm>
            <a:off x="9293" y="3846430"/>
            <a:ext cx="12192000" cy="181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Patrick Callahan, Callahan Municipal Consultants</a:t>
            </a:r>
            <a:endParaRPr sz="2800" b="0" i="0" u="none" strike="noStrike" cap="none">
              <a:solidFill>
                <a:srgbClr val="44444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rgbClr val="444444"/>
                </a:solidFill>
                <a:latin typeface="Calibri"/>
                <a:ea typeface="Calibri"/>
                <a:cs typeface="Calibri"/>
                <a:sym typeface="Calibri"/>
              </a:rPr>
              <a:t>Mickey Shields, Iowa League of Cities</a:t>
            </a:r>
            <a:endParaRPr sz="2800" b="0" i="0" u="none" strike="noStrike" cap="none">
              <a:solidFill>
                <a:srgbClr val="44444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rgbClr val="44444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rgbClr val="44444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3" name="Google Shape;283;p1"/>
          <p:cNvGrpSpPr/>
          <p:nvPr/>
        </p:nvGrpSpPr>
        <p:grpSpPr>
          <a:xfrm>
            <a:off x="-256477" y="5810899"/>
            <a:ext cx="12561464" cy="1118029"/>
            <a:chOff x="-256477" y="5810899"/>
            <a:chExt cx="12561464" cy="1118029"/>
          </a:xfrm>
        </p:grpSpPr>
        <p:sp>
          <p:nvSpPr>
            <p:cNvPr id="284" name="Google Shape;284;p1"/>
            <p:cNvSpPr/>
            <p:nvPr/>
          </p:nvSpPr>
          <p:spPr>
            <a:xfrm>
              <a:off x="-256477" y="5810899"/>
              <a:ext cx="12561464" cy="1118029"/>
            </a:xfrm>
            <a:prstGeom prst="rect">
              <a:avLst/>
            </a:prstGeom>
            <a:solidFill>
              <a:srgbClr val="2539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1"/>
            <p:cNvSpPr txBox="1"/>
            <p:nvPr/>
          </p:nvSpPr>
          <p:spPr>
            <a:xfrm>
              <a:off x="0" y="5933408"/>
              <a:ext cx="121920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HANDOUTS &amp; PRESENTATIONS ARE AVAILABLE THROUGH THE EVENT APP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286" name="Google Shape;286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41111" y="268634"/>
            <a:ext cx="1761861" cy="1337774"/>
          </a:xfrm>
          <a:prstGeom prst="rect">
            <a:avLst/>
          </a:prstGeom>
          <a:noFill/>
          <a:ln>
            <a:noFill/>
          </a:ln>
        </p:spPr>
      </p:pic>
      <p:sp>
        <p:nvSpPr>
          <p:cNvPr id="287" name="Google Shape;287;p1"/>
          <p:cNvSpPr/>
          <p:nvPr/>
        </p:nvSpPr>
        <p:spPr>
          <a:xfrm>
            <a:off x="-256477" y="5806113"/>
            <a:ext cx="12561464" cy="45719"/>
          </a:xfrm>
          <a:prstGeom prst="rect">
            <a:avLst/>
          </a:prstGeom>
          <a:solidFill>
            <a:srgbClr val="F89C2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89C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1"/>
          <p:cNvSpPr txBox="1"/>
          <p:nvPr/>
        </p:nvSpPr>
        <p:spPr>
          <a:xfrm>
            <a:off x="2292599" y="291190"/>
            <a:ext cx="8586439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0" i="0" u="none" strike="noStrike" cap="none">
                <a:solidFill>
                  <a:srgbClr val="25396D"/>
                </a:solidFill>
                <a:latin typeface="Arial"/>
                <a:ea typeface="Arial"/>
                <a:cs typeface="Arial"/>
                <a:sym typeface="Arial"/>
              </a:rPr>
              <a:t>IOWA LEAGUE OF CITIES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1"/>
          <p:cNvSpPr txBox="1"/>
          <p:nvPr/>
        </p:nvSpPr>
        <p:spPr>
          <a:xfrm>
            <a:off x="2240240" y="748818"/>
            <a:ext cx="10064747" cy="984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00"/>
              <a:buFont typeface="Arial"/>
              <a:buNone/>
            </a:pPr>
            <a:r>
              <a:rPr lang="en-US" sz="5700" b="0" i="0" u="none" strike="noStrike" cap="none">
                <a:solidFill>
                  <a:srgbClr val="25396D"/>
                </a:solidFill>
                <a:latin typeface="Arial"/>
                <a:ea typeface="Arial"/>
                <a:cs typeface="Arial"/>
                <a:sym typeface="Arial"/>
              </a:rPr>
              <a:t>ANNUAL CONFERENCE &amp; EXHIBIT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1"/>
          <p:cNvSpPr/>
          <p:nvPr/>
        </p:nvSpPr>
        <p:spPr>
          <a:xfrm rot="10800000" flipH="1">
            <a:off x="8158757" y="591494"/>
            <a:ext cx="4033243" cy="45719"/>
          </a:xfrm>
          <a:prstGeom prst="rect">
            <a:avLst/>
          </a:prstGeom>
          <a:solidFill>
            <a:srgbClr val="F89C2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89C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1"/>
          <p:cNvSpPr/>
          <p:nvPr/>
        </p:nvSpPr>
        <p:spPr>
          <a:xfrm rot="-5400000">
            <a:off x="1609321" y="1000956"/>
            <a:ext cx="1180583" cy="45719"/>
          </a:xfrm>
          <a:prstGeom prst="rect">
            <a:avLst/>
          </a:prstGeom>
          <a:solidFill>
            <a:srgbClr val="F89C2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89C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11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Consequences – Lack of Civility (continued)</a:t>
            </a:r>
            <a:endParaRPr/>
          </a:p>
        </p:txBody>
      </p:sp>
      <p:sp>
        <p:nvSpPr>
          <p:cNvPr id="345" name="Google Shape;345;p11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“Citizen morale” declines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Impact on economic development efforts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Long term decline of property values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12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Suggestions to Reverse the Trend</a:t>
            </a:r>
            <a:endParaRPr/>
          </a:p>
        </p:txBody>
      </p:sp>
      <p:sp>
        <p:nvSpPr>
          <p:cNvPr id="351" name="Google Shape;351;p12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AutoNum type="arabicPeriod"/>
            </a:pPr>
            <a:r>
              <a:rPr lang="en-US" sz="3200"/>
              <a:t>Set a good “personal example”</a:t>
            </a:r>
            <a:endParaRPr/>
          </a:p>
          <a:p>
            <a:pPr marL="457200" lvl="0" indent="-254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</a:pPr>
            <a:endParaRPr sz="3200"/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AutoNum type="arabicPeriod"/>
            </a:pPr>
            <a:r>
              <a:rPr lang="en-US" sz="3200"/>
              <a:t>Adopt council meeting procedures and rules</a:t>
            </a:r>
            <a:endParaRPr/>
          </a:p>
          <a:p>
            <a:pPr marL="457200" lvl="0" indent="-254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</a:pPr>
            <a:endParaRPr sz="3200"/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AutoNum type="arabicPeriod"/>
            </a:pPr>
            <a:r>
              <a:rPr lang="en-US" sz="3200"/>
              <a:t>Develop and adopt a code of conduct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13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Suggestions to Reverse the Trend</a:t>
            </a:r>
            <a:endParaRPr/>
          </a:p>
        </p:txBody>
      </p:sp>
      <p:sp>
        <p:nvSpPr>
          <p:cNvPr id="357" name="Google Shape;357;p13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514350" lvl="0" indent="-5143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AutoNum type="arabicPeriod" startAt="4"/>
            </a:pPr>
            <a:r>
              <a:rPr lang="en-US" sz="3200"/>
              <a:t>Good Social Media Policy</a:t>
            </a:r>
            <a:endParaRPr/>
          </a:p>
          <a:p>
            <a:pPr marL="457200" lvl="0" indent="-254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</a:pPr>
            <a:endParaRPr sz="3200"/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AutoNum type="arabicPeriod" startAt="4"/>
            </a:pPr>
            <a:r>
              <a:rPr lang="en-US" sz="3200"/>
              <a:t>Training – Employees and Elected Officials</a:t>
            </a:r>
            <a:endParaRPr/>
          </a:p>
          <a:p>
            <a:pPr marL="457200" lvl="0" indent="-254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</a:pPr>
            <a:endParaRPr sz="3200"/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AutoNum type="arabicPeriod" startAt="4"/>
            </a:pPr>
            <a:r>
              <a:rPr lang="en-US" sz="3200"/>
              <a:t>Watch the video of your council meetings</a:t>
            </a:r>
            <a:endParaRPr/>
          </a:p>
          <a:p>
            <a:pPr marL="457200" lvl="0" indent="-254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</a:pPr>
            <a:endParaRPr sz="3200"/>
          </a:p>
          <a:p>
            <a:pPr marL="457200" lvl="0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AutoNum type="arabicPeriod" startAt="4"/>
            </a:pPr>
            <a:r>
              <a:rPr lang="en-US" sz="3200"/>
              <a:t>Conduct an impartial “audit”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14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1.  Good Personal Example</a:t>
            </a:r>
            <a:endParaRPr/>
          </a:p>
        </p:txBody>
      </p:sp>
      <p:sp>
        <p:nvSpPr>
          <p:cNvPr id="363" name="Google Shape;363;p14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Self-Evaluation – job, home, and city roles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Consider – actions, words, and tone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Conduct at city council meetings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Social media posts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15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2.  Council Meetings – Procedures &amp; Rules</a:t>
            </a:r>
            <a:endParaRPr/>
          </a:p>
        </p:txBody>
      </p:sp>
      <p:sp>
        <p:nvSpPr>
          <p:cNvPr id="369" name="Google Shape;369;p15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Discuss the need and advantages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Review the purpose and intent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Seek examples – other cities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16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Content – Council meeting procedures &amp; rules</a:t>
            </a:r>
            <a:endParaRPr/>
          </a:p>
        </p:txBody>
      </p:sp>
      <p:sp>
        <p:nvSpPr>
          <p:cNvPr id="375" name="Google Shape;375;p16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Set the tone for the meeting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Agenda preparation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Meeting basics – date, time, etc.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17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Content – Procedure &amp; rules (continued)</a:t>
            </a:r>
            <a:endParaRPr/>
          </a:p>
        </p:txBody>
      </p:sp>
      <p:sp>
        <p:nvSpPr>
          <p:cNvPr id="381" name="Google Shape;381;p17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Role of the mayor – critical job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Rules of debate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Order of business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18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Content – Procedure &amp; Rules (continued)</a:t>
            </a:r>
            <a:endParaRPr/>
          </a:p>
        </p:txBody>
      </p:sp>
      <p:sp>
        <p:nvSpPr>
          <p:cNvPr id="387" name="Google Shape;387;p18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Decorum during the meeting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Addressing the Council – Citizens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Council actions and votes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19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Content – Procedure &amp; Rules (continued)</a:t>
            </a:r>
            <a:endParaRPr/>
          </a:p>
        </p:txBody>
      </p:sp>
      <p:sp>
        <p:nvSpPr>
          <p:cNvPr id="393" name="Google Shape;393;p19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Public hearings – format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Rules of parliamentary procedure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Miscellaneous provisions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20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Examples or Models</a:t>
            </a:r>
            <a:endParaRPr/>
          </a:p>
        </p:txBody>
      </p:sp>
      <p:sp>
        <p:nvSpPr>
          <p:cNvPr id="399" name="Google Shape;399;p20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Institute of Public Affair’s Old Model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Cities – Washington, Nevada, Strawberry Point, and Adel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League Website – Resources - Administration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3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Introduction – Patrick Callahan</a:t>
            </a:r>
            <a:endParaRPr/>
          </a:p>
        </p:txBody>
      </p:sp>
      <p:sp>
        <p:nvSpPr>
          <p:cNvPr id="297" name="Google Shape;297;p3"/>
          <p:cNvSpPr txBox="1">
            <a:spLocks noGrp="1"/>
          </p:cNvSpPr>
          <p:nvPr>
            <p:ph type="body" idx="1"/>
          </p:nvPr>
        </p:nvSpPr>
        <p:spPr>
          <a:xfrm>
            <a:off x="680321" y="2336872"/>
            <a:ext cx="9613861" cy="4164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∙"/>
            </a:pPr>
            <a:r>
              <a:rPr lang="en-US" sz="3200"/>
              <a:t>City Experience – 23 years</a:t>
            </a:r>
            <a:endParaRPr/>
          </a:p>
          <a:p>
            <a:pPr marL="342900" marR="0" lvl="0" indent="-139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None/>
            </a:pPr>
            <a:endParaRPr sz="3200"/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∙"/>
            </a:pPr>
            <a:r>
              <a:rPr lang="en-US" sz="3200"/>
              <a:t>Consulting Experience – 25 years</a:t>
            </a:r>
            <a:endParaRPr/>
          </a:p>
          <a:p>
            <a:pPr marL="342900" marR="0" lvl="0" indent="-139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None/>
            </a:pPr>
            <a:endParaRPr sz="3200"/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∙"/>
            </a:pPr>
            <a:r>
              <a:rPr lang="en-US" sz="3200"/>
              <a:t>Personal Observations on Civility</a:t>
            </a:r>
            <a:endParaRPr/>
          </a:p>
          <a:p>
            <a:pPr marL="22860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endParaRPr/>
          </a:p>
          <a:p>
            <a:pPr marL="22860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endParaRPr/>
          </a:p>
          <a:p>
            <a:pPr marL="22860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/>
              <a:t>Civility defined</a:t>
            </a:r>
            <a:endParaRPr/>
          </a:p>
          <a:p>
            <a:pPr marL="2286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/>
              <a:t> </a:t>
            </a:r>
            <a:endParaRPr/>
          </a:p>
          <a:p>
            <a:pPr marL="22860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/>
              <a:t>“Formal politeness and courtesy in behavior and speech.” – SIRI</a:t>
            </a:r>
            <a:endParaRPr/>
          </a:p>
          <a:p>
            <a:pPr marL="228600" lvl="0" indent="-76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21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3.  City Code of Conduct</a:t>
            </a:r>
            <a:endParaRPr/>
          </a:p>
        </p:txBody>
      </p:sp>
      <p:sp>
        <p:nvSpPr>
          <p:cNvPr id="405" name="Google Shape;405;p21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Written policy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Consistent theme – “respect” &amp; “civility” 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Mayor, Council, &amp; Employees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22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Advantages of the Code</a:t>
            </a:r>
            <a:endParaRPr/>
          </a:p>
        </p:txBody>
      </p:sp>
      <p:sp>
        <p:nvSpPr>
          <p:cNvPr id="411" name="Google Shape;411;p22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Enhance the city’s image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Council meetings – productive &amp; orderly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Improve employee morale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23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Advantages of the Code (continued)</a:t>
            </a:r>
            <a:endParaRPr/>
          </a:p>
        </p:txBody>
      </p:sp>
      <p:sp>
        <p:nvSpPr>
          <p:cNvPr id="417" name="Google Shape;417;p23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Increase citizen trust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Enhance ability to recruit employees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Economic development impact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24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Content of Code of Conduct</a:t>
            </a:r>
            <a:endParaRPr/>
          </a:p>
        </p:txBody>
      </p:sp>
      <p:sp>
        <p:nvSpPr>
          <p:cNvPr id="423" name="Google Shape;423;p24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Clarifications of all roles and duties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Compliance with state laws – open meetings law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Professional conduct at public meetings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25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Content of Code of Conduct (continued)</a:t>
            </a:r>
            <a:endParaRPr/>
          </a:p>
        </p:txBody>
      </p:sp>
      <p:sp>
        <p:nvSpPr>
          <p:cNvPr id="429" name="Google Shape;429;p25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Conflicts of interest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Gifts and favors – State law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Handling of confidential information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26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Content of Code of Conduct (continued)</a:t>
            </a:r>
            <a:endParaRPr/>
          </a:p>
        </p:txBody>
      </p:sp>
      <p:sp>
        <p:nvSpPr>
          <p:cNvPr id="435" name="Google Shape;435;p26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Proper use of public resources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Positive work environment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Civility and mutual respect – overall theme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Adhering to the chain of command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27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Compliance &amp; Enforcement</a:t>
            </a:r>
            <a:endParaRPr/>
          </a:p>
        </p:txBody>
      </p:sp>
      <p:sp>
        <p:nvSpPr>
          <p:cNvPr id="441" name="Google Shape;441;p27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The more “challenging task”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City employees’ compliance - Handbook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Mayor and Council Members’ compliance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28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Compliance &amp; Enforcement (continued)</a:t>
            </a:r>
            <a:endParaRPr/>
          </a:p>
        </p:txBody>
      </p:sp>
      <p:sp>
        <p:nvSpPr>
          <p:cNvPr id="447" name="Google Shape;447;p28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Clearly defined process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Orientation – new council members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Violations – public censure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29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When to Adopt?</a:t>
            </a:r>
            <a:endParaRPr/>
          </a:p>
        </p:txBody>
      </p:sp>
      <p:sp>
        <p:nvSpPr>
          <p:cNvPr id="453" name="Google Shape;453;p29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Controversy – Tough time?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Calm Time – Best time?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“No time like the present!”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30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Examples or Models</a:t>
            </a:r>
            <a:endParaRPr/>
          </a:p>
        </p:txBody>
      </p:sp>
      <p:sp>
        <p:nvSpPr>
          <p:cNvPr id="459" name="Google Shape;459;p30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Asbury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North Liberty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Sergeant Bluff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West Branch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Washington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4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 sz="3600"/>
              <a:t>Decline of Civility?</a:t>
            </a:r>
            <a:endParaRPr/>
          </a:p>
        </p:txBody>
      </p:sp>
      <p:sp>
        <p:nvSpPr>
          <p:cNvPr id="303" name="Google Shape;303;p4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∙"/>
            </a:pPr>
            <a:r>
              <a:rPr lang="en-US" sz="3200"/>
              <a:t>Recent trend in city government?</a:t>
            </a:r>
            <a:endParaRPr/>
          </a:p>
          <a:p>
            <a:pPr marL="342900" marR="0" lvl="0" indent="-139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None/>
            </a:pPr>
            <a:endParaRPr sz="3200"/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∙"/>
            </a:pPr>
            <a:r>
              <a:rPr lang="en-US" sz="3200"/>
              <a:t>National politics – early history</a:t>
            </a:r>
            <a:endParaRPr/>
          </a:p>
          <a:p>
            <a:pPr marL="342900" marR="0" lvl="0" indent="-139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None/>
            </a:pPr>
            <a:endParaRPr sz="3200"/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∙"/>
            </a:pPr>
            <a:r>
              <a:rPr lang="en-US" sz="3200"/>
              <a:t>National and state - current political scene</a:t>
            </a:r>
            <a:endParaRPr/>
          </a:p>
          <a:p>
            <a:pPr marL="342900" marR="0" lvl="0" indent="-139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None/>
            </a:pPr>
            <a:endParaRPr sz="3200"/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∙"/>
            </a:pPr>
            <a:r>
              <a:rPr lang="en-US" sz="3200"/>
              <a:t>Is it getting worse?</a:t>
            </a:r>
            <a:endParaRPr/>
          </a:p>
          <a:p>
            <a:pPr marL="228600" lvl="0" indent="-76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31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Getting Started on the Adoption</a:t>
            </a:r>
            <a:endParaRPr/>
          </a:p>
        </p:txBody>
      </p:sp>
      <p:sp>
        <p:nvSpPr>
          <p:cNvPr id="465" name="Google Shape;465;p31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Initial discussions – Work session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Council Goal Setting – Team building portion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Consult the city attorney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Start with another city’s model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32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4. Social Media Policy</a:t>
            </a:r>
            <a:endParaRPr/>
          </a:p>
        </p:txBody>
      </p:sp>
      <p:sp>
        <p:nvSpPr>
          <p:cNvPr id="471" name="Google Shape;471;p32"/>
          <p:cNvSpPr txBox="1">
            <a:spLocks noGrp="1"/>
          </p:cNvSpPr>
          <p:nvPr>
            <p:ph type="body" idx="1"/>
          </p:nvPr>
        </p:nvSpPr>
        <p:spPr>
          <a:xfrm>
            <a:off x="680321" y="2126512"/>
            <a:ext cx="9613861" cy="4625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Primary focus on management of city-owned pages/accounts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en-US" sz="2800"/>
              <a:t>Purpose is to share information – just the facts! 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en-US" sz="2800"/>
              <a:t>Procedures for misuse by city officials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en-US" sz="2800"/>
              <a:t>Procedures for handling profanity, misinformation, threats by the public</a:t>
            </a:r>
            <a:endParaRPr/>
          </a:p>
          <a:p>
            <a:pPr marL="685800" lvl="1" indent="-50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endParaRPr sz="28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Consider policy that encourages city officials to conduct themselves in a positive manner on their own pages (this one is trickier!)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p33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5. Training - Employees</a:t>
            </a:r>
            <a:endParaRPr/>
          </a:p>
        </p:txBody>
      </p:sp>
      <p:sp>
        <p:nvSpPr>
          <p:cNvPr id="477" name="Google Shape;477;p33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4425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What is your city’s onboarding process? 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All city employees need some basic training/onboarding/orientation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en-US" sz="2800"/>
              <a:t>City employment policies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en-US" sz="2800"/>
              <a:t>Standard operating procedures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en-US" sz="2800"/>
              <a:t>Duties/responsibilities/tasks/assignments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en-US" sz="2800"/>
              <a:t>What about training on civility? Customer service? 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34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Training – Elected Officials</a:t>
            </a:r>
            <a:endParaRPr/>
          </a:p>
        </p:txBody>
      </p:sp>
      <p:sp>
        <p:nvSpPr>
          <p:cNvPr id="483" name="Google Shape;483;p34"/>
          <p:cNvSpPr txBox="1">
            <a:spLocks noGrp="1"/>
          </p:cNvSpPr>
          <p:nvPr>
            <p:ph type="body" idx="1"/>
          </p:nvPr>
        </p:nvSpPr>
        <p:spPr>
          <a:xfrm>
            <a:off x="680321" y="2336872"/>
            <a:ext cx="9613861" cy="4361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Does your city have an orientation process? 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Training should include how to conduct a council meeting, which must address civility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What standards are set for council member decorum in city hall, or interacting with city staff, or when in public? 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35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6.  Video your Council Members</a:t>
            </a:r>
            <a:endParaRPr/>
          </a:p>
        </p:txBody>
      </p:sp>
      <p:sp>
        <p:nvSpPr>
          <p:cNvPr id="489" name="Google Shape;489;p35"/>
          <p:cNvSpPr txBox="1">
            <a:spLocks noGrp="1"/>
          </p:cNvSpPr>
          <p:nvPr>
            <p:ph type="body" idx="1"/>
          </p:nvPr>
        </p:nvSpPr>
        <p:spPr>
          <a:xfrm>
            <a:off x="680321" y="2336872"/>
            <a:ext cx="9613861" cy="44041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Technology has become much more affordable to video and/or livestream a council meeting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Do not forget Section 21.7 of the state code (public can “record” any open meeting)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The tape doesn’t lie! Do not use recordings as a “gotcha” – training/improvement tool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36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7.  Important Audit or Assessment</a:t>
            </a:r>
            <a:endParaRPr/>
          </a:p>
        </p:txBody>
      </p:sp>
      <p:sp>
        <p:nvSpPr>
          <p:cNvPr id="495" name="Google Shape;495;p36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How do you gauge civility? How do you measure improvement? 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An outside set of eyes and ears may be necessary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37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Resources and Publications</a:t>
            </a:r>
            <a:endParaRPr/>
          </a:p>
        </p:txBody>
      </p:sp>
      <p:sp>
        <p:nvSpPr>
          <p:cNvPr id="501" name="Google Shape;501;p37"/>
          <p:cNvSpPr txBox="1">
            <a:spLocks noGrp="1"/>
          </p:cNvSpPr>
          <p:nvPr>
            <p:ph type="body" idx="1"/>
          </p:nvPr>
        </p:nvSpPr>
        <p:spPr>
          <a:xfrm>
            <a:off x="680321" y="2336872"/>
            <a:ext cx="9613861" cy="4521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en-US" sz="3200"/>
              <a:t>League’s Website – Resources – Administration Section + Publications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en-US" sz="2800"/>
              <a:t>Open Meetings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en-US" sz="2800"/>
              <a:t>Effective Elected Officials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en-US" sz="2800"/>
              <a:t>Council Meeting Procedures</a:t>
            </a:r>
            <a:endParaRPr/>
          </a:p>
          <a:p>
            <a:pPr marL="228600" lvl="0" indent="-40639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en-US" sz="3200"/>
              <a:t>Municipal Policy Leaders’ Handbook – Chapters 3, 4, and 5</a:t>
            </a:r>
            <a:endParaRPr/>
          </a:p>
          <a:p>
            <a:pPr marL="228600" lvl="0" indent="-40639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en-US" sz="3200"/>
              <a:t>Today’s handout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38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Callahan’s Resources</a:t>
            </a:r>
            <a:endParaRPr/>
          </a:p>
        </p:txBody>
      </p:sp>
      <p:sp>
        <p:nvSpPr>
          <p:cNvPr id="507" name="Google Shape;507;p38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Cityscape Article – “What’s in Your Code of Conduct”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Ten Habits of Highly Effective Councils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The Ten Commandments for City Councils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39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endParaRPr/>
          </a:p>
        </p:txBody>
      </p:sp>
      <p:sp>
        <p:nvSpPr>
          <p:cNvPr id="513" name="Google Shape;513;p39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/>
              <a:t>Patrick Callahan, Municipal Consultant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/>
              <a:t>Callahan Municipal Consultants, LLC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u="sng">
                <a:solidFill>
                  <a:schemeClr val="hlink"/>
                </a:solidFill>
                <a:hlinkClick r:id="rId3"/>
              </a:rPr>
              <a:t>callahan.cmc@gmail.com</a:t>
            </a:r>
            <a:endParaRPr sz="320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/>
              <a:t>563-599-3708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5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 sz="3600"/>
              <a:t>Examples of Lack of Civility</a:t>
            </a:r>
            <a:endParaRPr/>
          </a:p>
        </p:txBody>
      </p:sp>
      <p:sp>
        <p:nvSpPr>
          <p:cNvPr id="309" name="Google Shape;309;p5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400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∙"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Council meetings - “shouting matches”</a:t>
            </a:r>
            <a:endParaRPr/>
          </a:p>
          <a:p>
            <a:pPr marL="228600" marR="0" lvl="0" indent="-25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∙"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Personal attacks – public meetings</a:t>
            </a:r>
            <a:endParaRPr/>
          </a:p>
          <a:p>
            <a:pPr marL="0" marR="0" lvl="0" indent="203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∙"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Angry outbursts – city hall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Noto Sans Symbols"/>
              <a:buChar char="∙"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Vicious social media posts – “Gasoline on the fire”</a:t>
            </a:r>
            <a:endParaRPr/>
          </a:p>
          <a:p>
            <a:pPr marL="228600" lvl="0" indent="-76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6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Causes of Decline in Civility</a:t>
            </a:r>
            <a:endParaRPr/>
          </a:p>
        </p:txBody>
      </p:sp>
      <p:sp>
        <p:nvSpPr>
          <p:cNvPr id="315" name="Google Shape;315;p6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Come to expect it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More common – all parts of life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Best way to “get your way”?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7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Causes of Decline in Civility (continued)</a:t>
            </a:r>
            <a:endParaRPr/>
          </a:p>
        </p:txBody>
      </p:sp>
      <p:sp>
        <p:nvSpPr>
          <p:cNvPr id="321" name="Google Shape;321;p7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Some people have no “fear”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Lack of consequences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Best way to intimidate your “enemies”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8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Impact on City Government</a:t>
            </a:r>
            <a:endParaRPr/>
          </a:p>
        </p:txBody>
      </p:sp>
      <p:sp>
        <p:nvSpPr>
          <p:cNvPr id="327" name="Google Shape;327;p8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875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Council meetings are a “nightmare”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Relationships are damaged or destroyed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Employee morale declines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City’s image is “tarnished”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9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Consequences – Lack of Civility</a:t>
            </a:r>
            <a:endParaRPr/>
          </a:p>
        </p:txBody>
      </p:sp>
      <p:sp>
        <p:nvSpPr>
          <p:cNvPr id="333" name="Google Shape;333;p9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Loss of good employees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Difficulty recruiting employees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Impact on finding volunteers for boards and commissions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10"/>
          <p:cNvSpPr txBox="1"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en-US"/>
              <a:t>Consequences – Lack of Civility (continued)</a:t>
            </a:r>
            <a:endParaRPr/>
          </a:p>
        </p:txBody>
      </p:sp>
      <p:sp>
        <p:nvSpPr>
          <p:cNvPr id="339" name="Google Shape;339;p10"/>
          <p:cNvSpPr txBox="1"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Public perception of city declines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Distrust of city officials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Recruiting future council members – “hard sell”</a:t>
            </a:r>
            <a:endParaRPr/>
          </a:p>
          <a:p>
            <a:pPr marL="22860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320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en-US" sz="3200"/>
              <a:t>Who fills the “void”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rlin">
  <a:themeElements>
    <a:clrScheme name="Custom 33">
      <a:dk1>
        <a:srgbClr val="BFBFBF"/>
      </a:dk1>
      <a:lt1>
        <a:srgbClr val="000000"/>
      </a:lt1>
      <a:dk2>
        <a:srgbClr val="FFFFFF"/>
      </a:dk2>
      <a:lt2>
        <a:srgbClr val="000000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111CF3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1051</Words>
  <Application>Microsoft Office PowerPoint</Application>
  <PresentationFormat>Widescreen</PresentationFormat>
  <Paragraphs>258</Paragraphs>
  <Slides>38</Slides>
  <Notes>38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Calibri</vt:lpstr>
      <vt:lpstr>Noto Sans Symbols</vt:lpstr>
      <vt:lpstr>Trebuchet MS</vt:lpstr>
      <vt:lpstr>Office Theme</vt:lpstr>
      <vt:lpstr>Berlin</vt:lpstr>
      <vt:lpstr>PowerPoint Presentation</vt:lpstr>
      <vt:lpstr>Introduction – Patrick Callahan</vt:lpstr>
      <vt:lpstr>Decline of Civility?</vt:lpstr>
      <vt:lpstr>Examples of Lack of Civility</vt:lpstr>
      <vt:lpstr>Causes of Decline in Civility</vt:lpstr>
      <vt:lpstr>Causes of Decline in Civility (continued)</vt:lpstr>
      <vt:lpstr>Impact on City Government</vt:lpstr>
      <vt:lpstr>Consequences – Lack of Civility</vt:lpstr>
      <vt:lpstr>Consequences – Lack of Civility (continued)</vt:lpstr>
      <vt:lpstr>Consequences – Lack of Civility (continued)</vt:lpstr>
      <vt:lpstr>Suggestions to Reverse the Trend</vt:lpstr>
      <vt:lpstr>Suggestions to Reverse the Trend</vt:lpstr>
      <vt:lpstr>1.  Good Personal Example</vt:lpstr>
      <vt:lpstr>2.  Council Meetings – Procedures &amp; Rules</vt:lpstr>
      <vt:lpstr>Content – Council meeting procedures &amp; rules</vt:lpstr>
      <vt:lpstr>Content – Procedure &amp; rules (continued)</vt:lpstr>
      <vt:lpstr>Content – Procedure &amp; Rules (continued)</vt:lpstr>
      <vt:lpstr>Content – Procedure &amp; Rules (continued)</vt:lpstr>
      <vt:lpstr>Examples or Models</vt:lpstr>
      <vt:lpstr>3.  City Code of Conduct</vt:lpstr>
      <vt:lpstr>Advantages of the Code</vt:lpstr>
      <vt:lpstr>Advantages of the Code (continued)</vt:lpstr>
      <vt:lpstr>Content of Code of Conduct</vt:lpstr>
      <vt:lpstr>Content of Code of Conduct (continued)</vt:lpstr>
      <vt:lpstr>Content of Code of Conduct (continued)</vt:lpstr>
      <vt:lpstr>Compliance &amp; Enforcement</vt:lpstr>
      <vt:lpstr>Compliance &amp; Enforcement (continued)</vt:lpstr>
      <vt:lpstr>When to Adopt?</vt:lpstr>
      <vt:lpstr>Examples or Models</vt:lpstr>
      <vt:lpstr>Getting Started on the Adoption</vt:lpstr>
      <vt:lpstr>4. Social Media Policy</vt:lpstr>
      <vt:lpstr>5. Training - Employees</vt:lpstr>
      <vt:lpstr>Training – Elected Officials</vt:lpstr>
      <vt:lpstr>6.  Video your Council Members</vt:lpstr>
      <vt:lpstr>7.  Important Audit or Assessment</vt:lpstr>
      <vt:lpstr>Resources and Publications</vt:lpstr>
      <vt:lpstr>Callahan’s Resources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Hora</dc:creator>
  <cp:lastModifiedBy>Aric Cudnohosky</cp:lastModifiedBy>
  <cp:revision>1</cp:revision>
  <dcterms:created xsi:type="dcterms:W3CDTF">2020-08-06T19:08:44Z</dcterms:created>
  <dcterms:modified xsi:type="dcterms:W3CDTF">2022-09-15T14:55:31Z</dcterms:modified>
</cp:coreProperties>
</file>